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7"/>
  </p:notesMasterIdLst>
  <p:sldIdLst>
    <p:sldId id="256" r:id="rId2"/>
    <p:sldId id="257" r:id="rId3"/>
    <p:sldId id="258" r:id="rId4"/>
    <p:sldId id="264" r:id="rId5"/>
    <p:sldId id="265" r:id="rId6"/>
    <p:sldId id="266" r:id="rId7"/>
    <p:sldId id="267" r:id="rId8"/>
    <p:sldId id="269" r:id="rId9"/>
    <p:sldId id="270" r:id="rId10"/>
    <p:sldId id="272" r:id="rId11"/>
    <p:sldId id="273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16" r:id="rId45"/>
    <p:sldId id="317" r:id="rId46"/>
    <p:sldId id="318" r:id="rId47"/>
    <p:sldId id="319" r:id="rId48"/>
    <p:sldId id="320" r:id="rId49"/>
    <p:sldId id="321" r:id="rId50"/>
    <p:sldId id="322" r:id="rId51"/>
    <p:sldId id="323" r:id="rId52"/>
    <p:sldId id="324" r:id="rId53"/>
    <p:sldId id="325" r:id="rId54"/>
    <p:sldId id="326" r:id="rId55"/>
    <p:sldId id="327" r:id="rId56"/>
    <p:sldId id="328" r:id="rId57"/>
    <p:sldId id="329" r:id="rId58"/>
    <p:sldId id="330" r:id="rId59"/>
    <p:sldId id="331" r:id="rId60"/>
    <p:sldId id="332" r:id="rId61"/>
    <p:sldId id="335" r:id="rId62"/>
    <p:sldId id="336" r:id="rId63"/>
    <p:sldId id="337" r:id="rId64"/>
    <p:sldId id="338" r:id="rId65"/>
    <p:sldId id="339" r:id="rId66"/>
    <p:sldId id="340" r:id="rId67"/>
    <p:sldId id="341" r:id="rId68"/>
    <p:sldId id="342" r:id="rId69"/>
    <p:sldId id="343" r:id="rId70"/>
    <p:sldId id="344" r:id="rId71"/>
    <p:sldId id="345" r:id="rId72"/>
    <p:sldId id="346" r:id="rId73"/>
    <p:sldId id="347" r:id="rId74"/>
    <p:sldId id="348" r:id="rId75"/>
    <p:sldId id="349" r:id="rId7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07" roundtripDataSignature="AMtx7mi9NeGrvTNz5WpYA2YWc3WW/Kre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6FB99BF-5D12-4F90-A768-543011E06516}">
  <a:tblStyle styleId="{B6FB99BF-5D12-4F90-A768-543011E0651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520"/>
    <p:restoredTop sz="93632"/>
  </p:normalViewPr>
  <p:slideViewPr>
    <p:cSldViewPr snapToGrid="0">
      <p:cViewPr>
        <p:scale>
          <a:sx n="117" d="100"/>
          <a:sy n="117" d="100"/>
        </p:scale>
        <p:origin x="58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10" Type="http://schemas.openxmlformats.org/officeDocument/2006/relationships/theme" Target="theme/theme1.xml"/><Relationship Id="rId11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notesMaster" Target="notesMasters/notesMaster1.xml"/><Relationship Id="rId107" Type="http://customschemas.google.com/relationships/presentationmetadata" Target="metadata"/><Relationship Id="rId108" Type="http://schemas.openxmlformats.org/officeDocument/2006/relationships/presProps" Target="presProps.xml"/><Relationship Id="rId10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29252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0040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8598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0816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8158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5119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961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1153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503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6289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28416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3892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46970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811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37971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69891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87" name="Google Shape;38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213348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32538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34809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18589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99452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34" name="Google Shape;43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206655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54" name="Google Shape;45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96595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0917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21537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92798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228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76405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91086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23240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28154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60637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91773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21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50210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96017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22554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94291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21919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7172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8512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73112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3" name="Google Shape;713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35748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5" name="Google Shape;725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85250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3" name="Google Shape;733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676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40498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1" name="Google Shape;741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571176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1" name="Google Shape;751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51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987583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8" name="Google Shape;758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468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7" name="Google Shape;767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9506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6" name="Google Shape;776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5681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5" name="Google Shape;785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76385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4" name="Google Shape;794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56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880019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3" name="Google Shape;803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57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48282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2" name="Google Shape;812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58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12478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1" name="Google Shape;821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59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387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843554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811291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3" name="Google Shape;853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61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382234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2" name="Google Shape;862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62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320626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3" name="Google Shape;873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63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578348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6" name="Google Shape;886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64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483476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7" name="Google Shape;897;p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65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70710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8" name="Google Shape;908;p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66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222532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9" name="Google Shape;919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67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467463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1" name="Google Shape;931;p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68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64393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8590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68026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297169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876805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206489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634016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645875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3806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3973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474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9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5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0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0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0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0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0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9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l Sans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9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9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9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ill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0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0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0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0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0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0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0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0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10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ill Sans"/>
              <a:buNone/>
              <a:defRPr sz="4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9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" name="Google Shape;12;p9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3" name="Google Shape;13;p9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" name="Google Shape;14;p9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5" Type="http://schemas.openxmlformats.org/officeDocument/2006/relationships/image" Target="../media/image2.png"/><Relationship Id="rId6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6.png"/><Relationship Id="rId5" Type="http://schemas.openxmlformats.org/officeDocument/2006/relationships/image" Target="../media/image2.png"/><Relationship Id="rId6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6" Type="http://schemas.openxmlformats.org/officeDocument/2006/relationships/image" Target="../media/image2.png"/><Relationship Id="rId7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6" Type="http://schemas.openxmlformats.org/officeDocument/2006/relationships/image" Target="../media/image23.jp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2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4.jpg"/><Relationship Id="rId5" Type="http://schemas.openxmlformats.org/officeDocument/2006/relationships/image" Target="../media/image2.png"/><Relationship Id="rId6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7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0.jpg"/><Relationship Id="rId6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2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6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jpg"/><Relationship Id="rId12" Type="http://schemas.openxmlformats.org/officeDocument/2006/relationships/image" Target="../media/image46.jpg"/><Relationship Id="rId13" Type="http://schemas.openxmlformats.org/officeDocument/2006/relationships/image" Target="../media/image2.png"/><Relationship Id="rId1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jpg"/><Relationship Id="rId10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8.jpg"/><Relationship Id="rId5" Type="http://schemas.openxmlformats.org/officeDocument/2006/relationships/image" Target="../media/image49.jp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51.jpg"/><Relationship Id="rId5" Type="http://schemas.openxmlformats.org/officeDocument/2006/relationships/image" Target="../media/image52.jpg"/><Relationship Id="rId6" Type="http://schemas.openxmlformats.org/officeDocument/2006/relationships/image" Target="../media/image53.jpg"/><Relationship Id="rId7" Type="http://schemas.openxmlformats.org/officeDocument/2006/relationships/image" Target="../media/image54.jp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55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2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57.jpg"/><Relationship Id="rId6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61.jpg"/><Relationship Id="rId6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5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6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55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2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67.jp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0.jpg"/><Relationship Id="rId5" Type="http://schemas.openxmlformats.org/officeDocument/2006/relationships/image" Target="../media/image71.jpg"/><Relationship Id="rId6" Type="http://schemas.openxmlformats.org/officeDocument/2006/relationships/image" Target="../media/image72.jpg"/><Relationship Id="rId7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6.jp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2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8.jpg"/><Relationship Id="rId5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93.jpg"/><Relationship Id="rId5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95.jpg"/><Relationship Id="rId5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2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11.gif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98.jpg"/><Relationship Id="rId5" Type="http://schemas.openxmlformats.org/officeDocument/2006/relationships/image" Target="../media/image99.jpg"/><Relationship Id="rId6" Type="http://schemas.openxmlformats.org/officeDocument/2006/relationships/image" Target="../media/image100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102.jpg"/><Relationship Id="rId6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2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 descr="C:\Users\usuario\Downloads\13-07-29-SLM-Gardens-0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068" y="-158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>
            <a:spLocks noGrp="1"/>
          </p:cNvSpPr>
          <p:nvPr>
            <p:ph type="ctrTitle"/>
          </p:nvPr>
        </p:nvSpPr>
        <p:spPr>
          <a:xfrm>
            <a:off x="-14068" y="1666180"/>
            <a:ext cx="9144000" cy="2714644"/>
          </a:xfrm>
          <a:prstGeom prst="rect">
            <a:avLst/>
          </a:prstGeom>
          <a:solidFill>
            <a:srgbClr val="000000">
              <a:alpha val="49803"/>
            </a:srgbClr>
          </a:solidFill>
          <a:ln w="38100" cap="flat" cmpd="sng">
            <a:solidFill>
              <a:srgbClr val="996600">
                <a:alpha val="8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EFE"/>
              </a:buClr>
              <a:buSzPts val="5400"/>
              <a:buFont typeface="Gill Sans"/>
              <a:buNone/>
            </a:pPr>
            <a:r>
              <a:rPr lang="es-MX" sz="5400" b="1">
                <a:solidFill>
                  <a:srgbClr val="FFFEFE"/>
                </a:solidFill>
                <a:latin typeface="Gill Sans"/>
                <a:ea typeface="Gill Sans"/>
                <a:cs typeface="Gill Sans"/>
                <a:sym typeface="Gill Sans"/>
              </a:rPr>
              <a:t>“Principios del Huerto Urbano Agroecológico”</a:t>
            </a:r>
            <a:endParaRPr sz="5400" b="1">
              <a:solidFill>
                <a:srgbClr val="FFFEFE"/>
              </a:solidFill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0" y="1"/>
            <a:ext cx="7772400" cy="54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None/>
            </a:pPr>
            <a:endParaRPr sz="36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-7034" y="4869160"/>
            <a:ext cx="9144000" cy="1453079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 i="0" u="none" strike="noStrike" cap="none">
                <a:solidFill>
                  <a:srgbClr val="F4F0E2"/>
                </a:solidFill>
                <a:latin typeface="Gill Sans"/>
                <a:ea typeface="Gill Sans"/>
                <a:cs typeface="Gill Sans"/>
                <a:sym typeface="Gill Sans"/>
              </a:rPr>
              <a:t>Instructor </a:t>
            </a:r>
            <a:br>
              <a:rPr lang="es-MX" sz="2800" b="1" i="0" u="none" strike="noStrike" cap="none">
                <a:solidFill>
                  <a:srgbClr val="F4F0E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s-MX" sz="2800" b="1" i="0" u="none" strike="noStrike" cap="none">
                <a:solidFill>
                  <a:srgbClr val="F4F0E2"/>
                </a:solidFill>
                <a:latin typeface="Gill Sans"/>
                <a:ea typeface="Gill Sans"/>
                <a:cs typeface="Gill Sans"/>
                <a:sym typeface="Gill Sans"/>
              </a:rPr>
              <a:t>Ricardo Magaña Acosta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 i="0" u="none" strike="noStrike" cap="none">
                <a:solidFill>
                  <a:srgbClr val="F4F0E2"/>
                </a:solidFill>
                <a:latin typeface="Gill Sans"/>
                <a:ea typeface="Gill Sans"/>
                <a:cs typeface="Gill Sans"/>
                <a:sym typeface="Gill Sans"/>
              </a:rPr>
              <a:t>Coordinador Huerto comunitario Guamúchil</a:t>
            </a:r>
            <a:endParaRPr/>
          </a:p>
        </p:txBody>
      </p:sp>
      <p:pic>
        <p:nvPicPr>
          <p:cNvPr id="93" name="Google Shape;9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17772" y="1580"/>
            <a:ext cx="1819194" cy="1629964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024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7"/>
          <p:cNvSpPr txBox="1">
            <a:spLocks noGrp="1"/>
          </p:cNvSpPr>
          <p:nvPr>
            <p:ph type="title"/>
          </p:nvPr>
        </p:nvSpPr>
        <p:spPr>
          <a:xfrm>
            <a:off x="155574" y="7937"/>
            <a:ext cx="767122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338461"/>
              <a:buFont typeface="Gill Sans"/>
              <a:buNone/>
            </a:pPr>
            <a:r>
              <a:rPr lang="es-MX">
                <a:solidFill>
                  <a:srgbClr val="00B050"/>
                </a:solidFill>
              </a:rPr>
              <a:t>¿Por qué un huerto agroecológico?</a:t>
            </a:r>
            <a:endParaRPr sz="1300">
              <a:solidFill>
                <a:srgbClr val="00B050"/>
              </a:solidFill>
            </a:endParaRPr>
          </a:p>
        </p:txBody>
      </p:sp>
      <p:sp>
        <p:nvSpPr>
          <p:cNvPr id="244" name="Google Shape;244;p17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45" name="Google Shape;245;p17"/>
          <p:cNvSpPr txBox="1"/>
          <p:nvPr/>
        </p:nvSpPr>
        <p:spPr>
          <a:xfrm>
            <a:off x="155574" y="1085279"/>
            <a:ext cx="5280522" cy="655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A04400"/>
              </a:buClr>
              <a:buSzPts val="2800"/>
              <a:buFont typeface="Arial"/>
              <a:buChar char="•"/>
            </a:pPr>
            <a:r>
              <a:rPr lang="es-MX" sz="2800" b="1">
                <a:solidFill>
                  <a:srgbClr val="A04400"/>
                </a:solidFill>
                <a:latin typeface="Gill Sans"/>
                <a:ea typeface="Gill Sans"/>
                <a:cs typeface="Gill Sans"/>
                <a:sym typeface="Gill Sans"/>
              </a:rPr>
              <a:t>Agroecología</a:t>
            </a:r>
            <a:endParaRPr/>
          </a:p>
          <a:p>
            <a:pPr marL="34290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1">
              <a:solidFill>
                <a:srgbClr val="A044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Método que se basa en nutrir el suelo, de esa manera se mantenga producción de hortalizas a través del reciclaje de los nutrientes y el reabastecimiento de la materia orgánica.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br>
              <a:rPr lang="es-MX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s-MX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/>
            </a:r>
            <a:br>
              <a:rPr lang="es-MX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s-MX" sz="2400" b="1">
                <a:solidFill>
                  <a:srgbClr val="5F497A"/>
                </a:solidFill>
                <a:latin typeface="Gill Sans"/>
                <a:ea typeface="Gill Sans"/>
                <a:cs typeface="Gill Sans"/>
                <a:sym typeface="Gill Sans"/>
              </a:rPr>
              <a:t>“Sólo puedes crecer lo que el suelo puede mantener.” </a:t>
            </a:r>
            <a:r>
              <a:rPr lang="es-MX" sz="2400" b="1" i="1">
                <a:solidFill>
                  <a:srgbClr val="5F497A"/>
                </a:solidFill>
                <a:latin typeface="Gill Sans"/>
                <a:ea typeface="Gill Sans"/>
                <a:cs typeface="Gill Sans"/>
                <a:sym typeface="Gill Sans"/>
              </a:rPr>
              <a:t>John &amp; Carol 2017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5F497A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i="1">
                <a:solidFill>
                  <a:srgbClr val="5F497A"/>
                </a:solidFill>
                <a:latin typeface="Gill Sans"/>
                <a:ea typeface="Gill Sans"/>
                <a:cs typeface="Gill Sans"/>
                <a:sym typeface="Gill Sans"/>
              </a:rPr>
              <a:t>“</a:t>
            </a:r>
            <a:r>
              <a:rPr lang="es-MX" sz="2400" b="1" i="1">
                <a:solidFill>
                  <a:srgbClr val="5F497A"/>
                </a:solidFill>
                <a:latin typeface="Gill Sans"/>
                <a:ea typeface="Gill Sans"/>
                <a:cs typeface="Gill Sans"/>
                <a:sym typeface="Gill Sans"/>
              </a:rPr>
              <a:t>Los cultivos saludables crecerán solamente si el suelo tiene suficientes nutrientes.</a:t>
            </a:r>
            <a:r>
              <a:rPr lang="es-MX" sz="2000" b="1" i="1">
                <a:solidFill>
                  <a:srgbClr val="5F497A"/>
                </a:solidFill>
                <a:latin typeface="Gill Sans"/>
                <a:ea typeface="Gill Sans"/>
                <a:cs typeface="Gill Sans"/>
                <a:sym typeface="Gill Sans"/>
              </a:rPr>
              <a:t>” </a:t>
            </a:r>
            <a:r>
              <a:rPr lang="es-MX" sz="2400" b="1" i="1">
                <a:solidFill>
                  <a:srgbClr val="5F497A"/>
                </a:solidFill>
                <a:latin typeface="Gill Sans"/>
                <a:ea typeface="Gill Sans"/>
                <a:cs typeface="Gill Sans"/>
                <a:sym typeface="Gill Sans"/>
              </a:rPr>
              <a:t>FAO 2019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solidFill>
                <a:srgbClr val="1D1B1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solidFill>
                <a:srgbClr val="1D1B1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solidFill>
                <a:srgbClr val="1D1B1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46" name="Google Shape;24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91670" y="966640"/>
            <a:ext cx="2136058" cy="194353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7" name="Google Shape;247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248" name="Google Shape;248;p17" descr="https://www.lowes.com/creative-ideas/images/2014_09/RG-Organic/organic-desert-2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58673" y="3035928"/>
            <a:ext cx="3565060" cy="3565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5663" y="142852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8"/>
          <p:cNvSpPr txBox="1">
            <a:spLocks noGrp="1"/>
          </p:cNvSpPr>
          <p:nvPr>
            <p:ph type="title"/>
          </p:nvPr>
        </p:nvSpPr>
        <p:spPr>
          <a:xfrm>
            <a:off x="0" y="56425"/>
            <a:ext cx="786415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338461"/>
              <a:buFont typeface="Gill Sans"/>
              <a:buNone/>
            </a:pPr>
            <a:r>
              <a:rPr lang="es-MX">
                <a:solidFill>
                  <a:srgbClr val="00B050"/>
                </a:solidFill>
              </a:rPr>
              <a:t>¿Por qué un huerto agroecológico?</a:t>
            </a:r>
            <a:endParaRPr sz="1300">
              <a:solidFill>
                <a:srgbClr val="00B050"/>
              </a:solidFill>
            </a:endParaRPr>
          </a:p>
        </p:txBody>
      </p:sp>
      <p:sp>
        <p:nvSpPr>
          <p:cNvPr id="255" name="Google Shape;255;p18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6" name="Google Shape;256;p18"/>
          <p:cNvSpPr txBox="1"/>
          <p:nvPr/>
        </p:nvSpPr>
        <p:spPr>
          <a:xfrm>
            <a:off x="214282" y="1225688"/>
            <a:ext cx="4573742" cy="5940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A04400"/>
              </a:buClr>
              <a:buSzPts val="2400"/>
              <a:buFont typeface="Arial"/>
              <a:buChar char="•"/>
            </a:pPr>
            <a:r>
              <a:rPr lang="es-MX" sz="2400" b="1">
                <a:solidFill>
                  <a:srgbClr val="A04400"/>
                </a:solidFill>
                <a:latin typeface="Gill Sans"/>
                <a:ea typeface="Gill Sans"/>
                <a:cs typeface="Gill Sans"/>
                <a:sym typeface="Gill Sans"/>
              </a:rPr>
              <a:t>Agricultura convencional </a:t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/>
            </a:r>
            <a:br>
              <a:rPr lang="es-MX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s-MX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En huertos convencionales se trata de producir alimento con fines comerciales, para después agregar de nuevo los nutrientes al suelo con </a:t>
            </a:r>
            <a:r>
              <a:rPr lang="es-MX" sz="2800">
                <a:solidFill>
                  <a:srgbClr val="A42626"/>
                </a:solidFill>
                <a:latin typeface="Gill Sans"/>
                <a:ea typeface="Gill Sans"/>
                <a:cs typeface="Gill Sans"/>
                <a:sym typeface="Gill Sans"/>
              </a:rPr>
              <a:t>fertilizantes sintéticos</a:t>
            </a:r>
            <a:r>
              <a:rPr lang="es-MX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Sin embargo, estos productos contienen nutrientes específicos elementales y sin materia orgánica, que </a:t>
            </a:r>
            <a:r>
              <a:rPr lang="es-MX" sz="2600" b="1">
                <a:solidFill>
                  <a:srgbClr val="EA751E"/>
                </a:solidFill>
                <a:latin typeface="Gill Sans"/>
                <a:ea typeface="Gill Sans"/>
                <a:cs typeface="Gill Sans"/>
                <a:sym typeface="Gill Sans"/>
              </a:rPr>
              <a:t>NO </a:t>
            </a:r>
            <a:r>
              <a:rPr lang="es-MX" sz="2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nutren al suelo ni a la vida que rodea el huerto.</a:t>
            </a:r>
            <a:endParaRPr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57" name="Google Shape;25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47934" y="1702279"/>
            <a:ext cx="2271888" cy="192824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8" name="Google Shape;25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259" name="Google Shape;259;p18" descr="https://encrypted-tbn0.gstatic.com/images?q=tbn:ANd9GcSxAA4kb-K6sDjkd8d9A6Fmy11bXeRQng2XxnBH8IEuJxyD_lb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76503" y="4037819"/>
            <a:ext cx="4014750" cy="2493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0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76" name="Google Shape;276;p20" descr="E:\RAIZ DE FONDO JARDINES Y EDUCACIÓN A. C\HUERTO GUAMÚCHIL\fotos\48377130_2111874088835954_2834936349620961280_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42736">
            <a:off x="327478" y="2091198"/>
            <a:ext cx="4000528" cy="300039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7" name="Google Shape;277;p20" descr="E:\RAIZ DE FONDO JARDINES Y EDUCACIÓN A. C\HUERTO GUAMÚCHIL\fotos\48275453_2111873835502646_5240528252002369536_n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21872" y="3742273"/>
            <a:ext cx="4143404" cy="310755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8" name="Google Shape;278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279" name="Google Shape;279;p20" descr="C:\Users\usuario\Downloads\IMG_4248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6673">
            <a:off x="5046042" y="2377849"/>
            <a:ext cx="3638467" cy="272885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80" name="Google Shape;280;p20"/>
          <p:cNvSpPr txBox="1"/>
          <p:nvPr/>
        </p:nvSpPr>
        <p:spPr>
          <a:xfrm>
            <a:off x="755576" y="328504"/>
            <a:ext cx="6959696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>
                <a:solidFill>
                  <a:srgbClr val="A04400"/>
                </a:solidFill>
                <a:latin typeface="Gill Sans"/>
                <a:ea typeface="Gill Sans"/>
                <a:cs typeface="Gill Sans"/>
                <a:sym typeface="Gill Sans"/>
              </a:rPr>
              <a:t>¿Se imaginan cuantos nutrientes se necesitan para que se forme lo que consumes?</a:t>
            </a:r>
            <a:endParaRPr sz="2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/>
            </a:r>
            <a:br>
              <a:rPr lang="es-MX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1"/>
          <p:cNvSpPr txBox="1">
            <a:spLocks noGrp="1"/>
          </p:cNvSpPr>
          <p:nvPr>
            <p:ph type="title"/>
          </p:nvPr>
        </p:nvSpPr>
        <p:spPr>
          <a:xfrm>
            <a:off x="245473" y="160338"/>
            <a:ext cx="699512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Gill Sans"/>
              <a:buNone/>
            </a:pPr>
            <a:r>
              <a:rPr lang="es-MX" sz="3600">
                <a:solidFill>
                  <a:srgbClr val="00B050"/>
                </a:solidFill>
              </a:rPr>
              <a:t>¿Por qué un huerto agroecológico?</a:t>
            </a:r>
            <a:endParaRPr sz="1100">
              <a:solidFill>
                <a:srgbClr val="00B050"/>
              </a:solidFill>
            </a:endParaRPr>
          </a:p>
        </p:txBody>
      </p:sp>
      <p:sp>
        <p:nvSpPr>
          <p:cNvPr id="287" name="Google Shape;287;p21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8" name="Google Shape;288;p21"/>
          <p:cNvSpPr txBox="1"/>
          <p:nvPr/>
        </p:nvSpPr>
        <p:spPr>
          <a:xfrm>
            <a:off x="250017" y="1418286"/>
            <a:ext cx="4357718" cy="5016758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s-MX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BENEFICIOS DEL HUERTO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s-MX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Espacio recreativo para </a:t>
            </a:r>
            <a:r>
              <a:rPr lang="es-MX" sz="20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aprendizaje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s-MX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Producción de </a:t>
            </a:r>
            <a:r>
              <a:rPr lang="es-MX" sz="20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alimento</a:t>
            </a:r>
            <a:r>
              <a:rPr lang="es-MX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fresco y sano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s-MX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Ayuda con la </a:t>
            </a:r>
            <a:r>
              <a:rPr lang="es-MX" sz="20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economía</a:t>
            </a:r>
            <a:r>
              <a:rPr lang="es-MX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familiar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s-MX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Actividades en el huerto nos ayuda con la </a:t>
            </a:r>
            <a:r>
              <a:rPr lang="es-MX" sz="20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salud</a:t>
            </a:r>
            <a:r>
              <a:rPr lang="es-MX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física y mental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s-MX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Oportunidad de una convivencia en familia o con la </a:t>
            </a:r>
            <a:r>
              <a:rPr lang="es-MX" sz="20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comunidad</a:t>
            </a:r>
            <a:endParaRPr sz="20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21" descr="C:\Users\usuario\Downloads\IMG_574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8016" y="3643314"/>
            <a:ext cx="2089562" cy="278608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0" name="Google Shape;290;p21" descr="C:\Users\usuario\Downloads\IMG_3448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72132" y="1428736"/>
            <a:ext cx="3027253" cy="227044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1" name="Google Shape;291;p21" descr="C:\Users\usuario\Downloads\IMG_4928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32738">
            <a:off x="4647068" y="3427763"/>
            <a:ext cx="2226397" cy="296852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2" name="Google Shape;292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295" y="-33994"/>
            <a:ext cx="9147295" cy="6888557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2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99" name="Google Shape;299;p22" descr="C:\Users\Bnja\Desktop\Taller suelo para principiantes\soil_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857496"/>
            <a:ext cx="9144000" cy="4000504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2"/>
          <p:cNvSpPr/>
          <p:nvPr/>
        </p:nvSpPr>
        <p:spPr>
          <a:xfrm>
            <a:off x="500034" y="2714620"/>
            <a:ext cx="8229600" cy="11430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114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FFA15D"/>
                    </a:gs>
                    <a:gs pos="25000">
                      <a:srgbClr val="FF9D54"/>
                    </a:gs>
                    <a:gs pos="50000">
                      <a:srgbClr val="F28D39"/>
                    </a:gs>
                    <a:gs pos="75000">
                      <a:srgbClr val="FF9D54"/>
                    </a:gs>
                    <a:gs pos="100000">
                      <a:srgbClr val="FFA15D"/>
                    </a:gs>
                  </a:gsLst>
                  <a:lin ang="5400000" scaled="0"/>
                </a:gradFill>
                <a:latin typeface="Gill Sans"/>
              </a:rPr>
              <a:t>¿Qué es una planta? </a:t>
            </a:r>
            <a:br>
              <a:rPr b="1" i="0">
                <a:ln w="114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FFA15D"/>
                    </a:gs>
                    <a:gs pos="25000">
                      <a:srgbClr val="FF9D54"/>
                    </a:gs>
                    <a:gs pos="50000">
                      <a:srgbClr val="F28D39"/>
                    </a:gs>
                    <a:gs pos="75000">
                      <a:srgbClr val="FF9D54"/>
                    </a:gs>
                    <a:gs pos="100000">
                      <a:srgbClr val="FFA15D"/>
                    </a:gs>
                  </a:gsLst>
                  <a:lin ang="5400000" scaled="0"/>
                </a:gradFill>
                <a:latin typeface="Gill Sans"/>
              </a:rPr>
            </a:br>
            <a:r>
              <a:rPr b="1" i="0">
                <a:ln w="114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FFA15D"/>
                    </a:gs>
                    <a:gs pos="25000">
                      <a:srgbClr val="FF9D54"/>
                    </a:gs>
                    <a:gs pos="50000">
                      <a:srgbClr val="F28D39"/>
                    </a:gs>
                    <a:gs pos="75000">
                      <a:srgbClr val="FF9D54"/>
                    </a:gs>
                    <a:gs pos="100000">
                      <a:srgbClr val="FFA15D"/>
                    </a:gs>
                  </a:gsLst>
                  <a:lin ang="5400000" scaled="0"/>
                </a:gradFill>
                <a:latin typeface="Gill Sans"/>
              </a:rPr>
              <a:t>Y </a:t>
            </a:r>
            <a:br>
              <a:rPr b="1" i="0">
                <a:ln w="114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FFA15D"/>
                    </a:gs>
                    <a:gs pos="25000">
                      <a:srgbClr val="FF9D54"/>
                    </a:gs>
                    <a:gs pos="50000">
                      <a:srgbClr val="F28D39"/>
                    </a:gs>
                    <a:gs pos="75000">
                      <a:srgbClr val="FF9D54"/>
                    </a:gs>
                    <a:gs pos="100000">
                      <a:srgbClr val="FFA15D"/>
                    </a:gs>
                  </a:gsLst>
                  <a:lin ang="5400000" scaled="0"/>
                </a:gradFill>
                <a:latin typeface="Gill Sans"/>
              </a:rPr>
            </a:br>
            <a:r>
              <a:rPr b="1" i="0">
                <a:ln w="114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FFA15D"/>
                    </a:gs>
                    <a:gs pos="25000">
                      <a:srgbClr val="FF9D54"/>
                    </a:gs>
                    <a:gs pos="50000">
                      <a:srgbClr val="F28D39"/>
                    </a:gs>
                    <a:gs pos="75000">
                      <a:srgbClr val="FF9D54"/>
                    </a:gs>
                    <a:gs pos="100000">
                      <a:srgbClr val="FFA15D"/>
                    </a:gs>
                  </a:gsLst>
                  <a:lin ang="5400000" scaled="0"/>
                </a:gradFill>
                <a:latin typeface="Gill Sans"/>
              </a:rPr>
              <a:t>¿Como funciona?</a:t>
            </a:r>
          </a:p>
        </p:txBody>
      </p:sp>
      <p:pic>
        <p:nvPicPr>
          <p:cNvPr id="301" name="Google Shape;30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35" y="1435728"/>
            <a:ext cx="5546833" cy="4177156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3"/>
          <p:cNvSpPr txBox="1">
            <a:spLocks noGrp="1"/>
          </p:cNvSpPr>
          <p:nvPr>
            <p:ph type="title"/>
          </p:nvPr>
        </p:nvSpPr>
        <p:spPr>
          <a:xfrm>
            <a:off x="395536" y="0"/>
            <a:ext cx="699512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Gill Sans"/>
              <a:buNone/>
            </a:pPr>
            <a:r>
              <a:rPr lang="es-MX" sz="3200">
                <a:solidFill>
                  <a:srgbClr val="00B050"/>
                </a:solidFill>
              </a:rPr>
              <a:t>¿Qué es y cómo funciona una planta?</a:t>
            </a:r>
            <a:endParaRPr/>
          </a:p>
        </p:txBody>
      </p:sp>
      <p:sp>
        <p:nvSpPr>
          <p:cNvPr id="308" name="Google Shape;308;p23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9" name="Google Shape;309;p23"/>
          <p:cNvSpPr txBox="1"/>
          <p:nvPr/>
        </p:nvSpPr>
        <p:spPr>
          <a:xfrm>
            <a:off x="714348" y="1214422"/>
            <a:ext cx="5857916" cy="48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968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endParaRPr sz="23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10" name="Google Shape;310;p23" descr="C:\Users\usuario\Downloads\anatomia de planta con frut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9584" y="861291"/>
            <a:ext cx="2917914" cy="599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312" name="Google Shape;312;p23" descr="Tomatoes, Plant, Red, Fresh, Bio, Nature, Food, Health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9964" y="1740887"/>
            <a:ext cx="5546833" cy="416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4"/>
          <p:cNvSpPr txBox="1">
            <a:spLocks noGrp="1"/>
          </p:cNvSpPr>
          <p:nvPr>
            <p:ph type="title"/>
          </p:nvPr>
        </p:nvSpPr>
        <p:spPr>
          <a:xfrm>
            <a:off x="395536" y="0"/>
            <a:ext cx="699512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Gill Sans"/>
              <a:buNone/>
            </a:pPr>
            <a:r>
              <a:rPr lang="es-MX" sz="3200">
                <a:solidFill>
                  <a:srgbClr val="00B050"/>
                </a:solidFill>
              </a:rPr>
              <a:t>¿Qué es y cómo funciona una planta?</a:t>
            </a:r>
            <a:endParaRPr/>
          </a:p>
        </p:txBody>
      </p:sp>
      <p:sp>
        <p:nvSpPr>
          <p:cNvPr id="319" name="Google Shape;319;p24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0" name="Google Shape;320;p24"/>
          <p:cNvSpPr txBox="1"/>
          <p:nvPr/>
        </p:nvSpPr>
        <p:spPr>
          <a:xfrm>
            <a:off x="83973" y="980728"/>
            <a:ext cx="2907707" cy="5539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A04400"/>
              </a:buClr>
              <a:buSzPct val="100000"/>
              <a:buFont typeface="Arial"/>
              <a:buNone/>
            </a:pPr>
            <a:r>
              <a:rPr lang="es-MX" sz="2600" b="1">
                <a:solidFill>
                  <a:srgbClr val="A04400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br>
              <a:rPr lang="es-MX" sz="2600" b="1">
                <a:solidFill>
                  <a:srgbClr val="A04400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s-MX" sz="2600" b="1">
                <a:solidFill>
                  <a:srgbClr val="A04400"/>
                </a:solidFill>
                <a:latin typeface="Gill Sans"/>
                <a:ea typeface="Gill Sans"/>
                <a:cs typeface="Gill Sans"/>
                <a:sym typeface="Gill Sans"/>
              </a:rPr>
              <a:t>Semilla</a:t>
            </a:r>
            <a:endParaRPr/>
          </a:p>
          <a:p>
            <a:pPr marL="342900" marR="0" lvl="0" indent="-342900" algn="l" rtl="0"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600" b="1">
              <a:solidFill>
                <a:srgbClr val="A044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31" algn="l" rtl="0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MX" sz="23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Parte mas pequeña de la planta</a:t>
            </a:r>
            <a:endParaRPr/>
          </a:p>
          <a:p>
            <a:pPr marL="342900" marR="0" lvl="0" indent="-207835" algn="l" rtl="0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3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31" algn="l" rtl="0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MX" sz="23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Necesita humedad y temperatura adecuada para germinar </a:t>
            </a:r>
            <a:r>
              <a:rPr lang="es-MX" sz="17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(cultivo de temporada)</a:t>
            </a:r>
            <a:endParaRPr/>
          </a:p>
          <a:p>
            <a:pPr marL="342900" marR="0" lvl="0" indent="-207835" algn="l" rtl="0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3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31" algn="l" rtl="0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MX" sz="23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Puede guardarse por años y seguir viva en condiciones adecuadas</a:t>
            </a:r>
            <a:endParaRPr sz="2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21" name="Google Shape;32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322" name="Google Shape;322;p24" descr="https://upload.wikimedia.org/wikipedia/commons/7/75/Sunflower_seedling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3283" y="1556792"/>
            <a:ext cx="5933557" cy="5193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8076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5"/>
          <p:cNvSpPr txBox="1">
            <a:spLocks noGrp="1"/>
          </p:cNvSpPr>
          <p:nvPr>
            <p:ph type="title"/>
          </p:nvPr>
        </p:nvSpPr>
        <p:spPr>
          <a:xfrm>
            <a:off x="395536" y="0"/>
            <a:ext cx="699512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Gill Sans"/>
              <a:buNone/>
            </a:pPr>
            <a:r>
              <a:rPr lang="es-MX" sz="3200">
                <a:solidFill>
                  <a:srgbClr val="00B050"/>
                </a:solidFill>
              </a:rPr>
              <a:t>¿Qué es y cómo funciona una planta?</a:t>
            </a:r>
            <a:endParaRPr/>
          </a:p>
        </p:txBody>
      </p:sp>
      <p:sp>
        <p:nvSpPr>
          <p:cNvPr id="329" name="Google Shape;329;p25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0" name="Google Shape;330;p25"/>
          <p:cNvSpPr txBox="1"/>
          <p:nvPr/>
        </p:nvSpPr>
        <p:spPr>
          <a:xfrm>
            <a:off x="155575" y="1214422"/>
            <a:ext cx="2907707" cy="53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A04400"/>
              </a:buClr>
              <a:buSzPct val="100000"/>
              <a:buFont typeface="Arial"/>
              <a:buNone/>
            </a:pPr>
            <a:r>
              <a:rPr lang="es-MX" sz="2800" b="1">
                <a:solidFill>
                  <a:srgbClr val="A04400"/>
                </a:solidFill>
                <a:latin typeface="Gill Sans"/>
                <a:ea typeface="Gill Sans"/>
                <a:cs typeface="Gill Sans"/>
                <a:sym typeface="Gill Sans"/>
              </a:rPr>
              <a:t> Raíz</a:t>
            </a:r>
            <a:r>
              <a:rPr lang="es-MX" sz="2600" b="1">
                <a:solidFill>
                  <a:srgbClr val="A04400"/>
                </a:solidFill>
                <a:latin typeface="Gill Sans"/>
                <a:ea typeface="Gill Sans"/>
                <a:cs typeface="Gill Sans"/>
                <a:sym typeface="Gill Sans"/>
              </a:rPr>
              <a:t/>
            </a:r>
            <a:br>
              <a:rPr lang="es-MX" sz="2600" b="1">
                <a:solidFill>
                  <a:srgbClr val="A04400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s-MX" sz="2600" b="1">
                <a:solidFill>
                  <a:srgbClr val="A04400"/>
                </a:solidFill>
                <a:latin typeface="Gill Sans"/>
                <a:ea typeface="Gill Sans"/>
                <a:cs typeface="Gill Sans"/>
                <a:sym typeface="Gill Sans"/>
              </a:rPr>
              <a:t/>
            </a:r>
            <a:br>
              <a:rPr lang="es-MX" sz="2600" b="1">
                <a:solidFill>
                  <a:srgbClr val="A04400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 sz="2600" b="1">
              <a:solidFill>
                <a:srgbClr val="A044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MX" sz="23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Órgano por donde las plantas toman nutrientes y agua para producir todo lo que son</a:t>
            </a:r>
            <a:endParaRPr/>
          </a:p>
          <a:p>
            <a:pPr marL="342900" marR="0" lvl="0" indent="-218757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3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MX" sz="23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Necesita humedad en el suelo adecuada y un suelo no compactado</a:t>
            </a:r>
            <a:endParaRPr/>
          </a:p>
          <a:p>
            <a:pPr marL="0" marR="0" lvl="0" indent="0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3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MX" sz="23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Puede extenderse hasta 60 cm (hortalizas)</a:t>
            </a:r>
            <a:endParaRPr sz="3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70180" algn="l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31" name="Google Shape;331;p25" descr="https://static.cambridge.org/binary/version/id/urn:cambridge.org:id:binary:20161028130923592-0960:9781139946575:08067fig7_5.png?pub-status=liv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52627" y="1058240"/>
            <a:ext cx="3907909" cy="5732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8076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6"/>
          <p:cNvSpPr txBox="1">
            <a:spLocks noGrp="1"/>
          </p:cNvSpPr>
          <p:nvPr>
            <p:ph type="title"/>
          </p:nvPr>
        </p:nvSpPr>
        <p:spPr>
          <a:xfrm>
            <a:off x="395536" y="0"/>
            <a:ext cx="699512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Gill Sans"/>
              <a:buNone/>
            </a:pPr>
            <a:r>
              <a:rPr lang="es-MX" sz="3200">
                <a:solidFill>
                  <a:srgbClr val="00B050"/>
                </a:solidFill>
              </a:rPr>
              <a:t>¿Qué es y cómo funciona una planta?</a:t>
            </a:r>
            <a:endParaRPr/>
          </a:p>
        </p:txBody>
      </p:sp>
      <p:sp>
        <p:nvSpPr>
          <p:cNvPr id="339" name="Google Shape;339;p26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0" name="Google Shape;340;p26"/>
          <p:cNvSpPr txBox="1"/>
          <p:nvPr/>
        </p:nvSpPr>
        <p:spPr>
          <a:xfrm>
            <a:off x="155575" y="1214422"/>
            <a:ext cx="2907707" cy="48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A04400"/>
              </a:buClr>
              <a:buSzPct val="100000"/>
              <a:buFont typeface="Arial"/>
              <a:buNone/>
            </a:pPr>
            <a:r>
              <a:rPr lang="es-MX" sz="2600" b="1">
                <a:solidFill>
                  <a:srgbClr val="A04400"/>
                </a:solidFill>
                <a:latin typeface="Gill Sans"/>
                <a:ea typeface="Gill Sans"/>
                <a:cs typeface="Gill Sans"/>
                <a:sym typeface="Gill Sans"/>
              </a:rPr>
              <a:t> Tallo</a:t>
            </a:r>
            <a:endParaRPr sz="2600" b="1">
              <a:solidFill>
                <a:srgbClr val="A044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31" algn="l" rtl="0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MX" sz="23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Órgano por donde las plantas llevan nutrientes y agua para producir todo lo que son</a:t>
            </a:r>
            <a:endParaRPr/>
          </a:p>
          <a:p>
            <a:pPr marL="342900" marR="0" lvl="0" indent="-207835" algn="l" rtl="0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3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31" algn="l" rtl="0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MX" sz="23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Necesita rigidez, en muchos casos hasta poda.</a:t>
            </a:r>
            <a:endParaRPr/>
          </a:p>
          <a:p>
            <a:pPr marL="0" marR="0" lvl="0" indent="0" algn="l" rtl="0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3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31" algn="l" rtl="0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MX" sz="23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Puede quebrarse facilmente (hortalizas)</a:t>
            </a:r>
            <a:endParaRPr sz="3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41" name="Google Shape;341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342" name="Google Shape;342;p26" descr="http://1.bp.blogspot.com/-RBBSn021fRw/TfOSnO6g4nI/AAAAAAAAAMo/U-fHDbBWBQM/s1600/tomatepoda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50564" y="980728"/>
            <a:ext cx="4245022" cy="5656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8076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7"/>
          <p:cNvSpPr txBox="1">
            <a:spLocks noGrp="1"/>
          </p:cNvSpPr>
          <p:nvPr>
            <p:ph type="title"/>
          </p:nvPr>
        </p:nvSpPr>
        <p:spPr>
          <a:xfrm>
            <a:off x="395536" y="0"/>
            <a:ext cx="699512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Gill Sans"/>
              <a:buNone/>
            </a:pPr>
            <a:r>
              <a:rPr lang="es-MX" sz="3200">
                <a:solidFill>
                  <a:srgbClr val="00B050"/>
                </a:solidFill>
              </a:rPr>
              <a:t>¿Qué es y cómo funciona una planta?</a:t>
            </a:r>
            <a:endParaRPr/>
          </a:p>
        </p:txBody>
      </p:sp>
      <p:sp>
        <p:nvSpPr>
          <p:cNvPr id="349" name="Google Shape;349;p27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50" name="Google Shape;350;p27"/>
          <p:cNvSpPr txBox="1"/>
          <p:nvPr/>
        </p:nvSpPr>
        <p:spPr>
          <a:xfrm>
            <a:off x="155575" y="1090246"/>
            <a:ext cx="2907707" cy="5310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A04400"/>
              </a:buClr>
              <a:buSzPct val="100000"/>
              <a:buFont typeface="Arial"/>
              <a:buNone/>
            </a:pPr>
            <a:r>
              <a:rPr lang="es-MX" sz="2600" b="1">
                <a:solidFill>
                  <a:srgbClr val="A04400"/>
                </a:solidFill>
                <a:latin typeface="Gill Sans"/>
                <a:ea typeface="Gill Sans"/>
                <a:cs typeface="Gill Sans"/>
                <a:sym typeface="Gill Sans"/>
              </a:rPr>
              <a:t> Hojas</a:t>
            </a:r>
            <a:br>
              <a:rPr lang="es-MX" sz="2600" b="1">
                <a:solidFill>
                  <a:srgbClr val="A04400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 sz="2600" b="1">
              <a:solidFill>
                <a:srgbClr val="A044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31" algn="l" rtl="0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MX" sz="23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permite a las plantas crear su alimento, azucares simples (carbohidratos) los cuales usará para seguir creciendo</a:t>
            </a:r>
            <a:endParaRPr/>
          </a:p>
          <a:p>
            <a:pPr marL="342900" marR="0" lvl="0" indent="-207835" algn="l" rtl="0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3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31" algn="l" rtl="0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MX" sz="23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Necesita mas protección contra enfermedades e insectos</a:t>
            </a:r>
            <a:endParaRPr/>
          </a:p>
          <a:p>
            <a:pPr marL="0" marR="0" lvl="0" indent="0" algn="l" rtl="0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3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51" name="Google Shape;35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352" name="Google Shape;352;p27" descr="https://gardenbetty-gardenbetty.netdna-ssl.com/wp-content/uploads/2013/08/2013-08-20-05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59832" y="1748716"/>
            <a:ext cx="5888784" cy="4416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  <a:effectLst>
            <a:outerShdw dist="50800" sx="1000" sy="1000" algn="ctr" rotWithShape="0">
              <a:srgbClr val="000000"/>
            </a:outerShdw>
          </a:effectLst>
        </p:spPr>
      </p:pic>
      <p:sp>
        <p:nvSpPr>
          <p:cNvPr id="99" name="Google Shape;99;p2"/>
          <p:cNvSpPr txBox="1">
            <a:spLocks noGrp="1"/>
          </p:cNvSpPr>
          <p:nvPr>
            <p:ph type="title"/>
          </p:nvPr>
        </p:nvSpPr>
        <p:spPr>
          <a:xfrm>
            <a:off x="428596" y="214290"/>
            <a:ext cx="699512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Gill Sans"/>
              <a:buNone/>
            </a:pPr>
            <a:r>
              <a:rPr lang="es-MX">
                <a:solidFill>
                  <a:srgbClr val="00B050"/>
                </a:solidFill>
              </a:rPr>
              <a:t>QUIÉNES SOMOS?</a:t>
            </a:r>
            <a:endParaRPr/>
          </a:p>
        </p:txBody>
      </p:sp>
      <p:pic>
        <p:nvPicPr>
          <p:cNvPr id="100" name="Google Shape;10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101" name="Google Shape;101;p2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2" name="Google Shape;102;p2" descr="https://encrypted-tbn0.gstatic.com/images?q=tbn:ANd9GcQfMVuXsUKV_aEw-pVXOTYaKmQSAFCoEFLrO5aXavZCsBVO4632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3" name="Google Shape;103;p2"/>
          <p:cNvSpPr txBox="1">
            <a:spLocks noGrp="1"/>
          </p:cNvSpPr>
          <p:nvPr>
            <p:ph type="body" idx="1"/>
          </p:nvPr>
        </p:nvSpPr>
        <p:spPr>
          <a:xfrm>
            <a:off x="214282" y="1357298"/>
            <a:ext cx="7929618" cy="5286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EA751E"/>
              </a:buClr>
              <a:buSzPts val="4000"/>
              <a:buChar char="•"/>
            </a:pPr>
            <a:r>
              <a:rPr lang="es-MX" sz="4000" b="1">
                <a:solidFill>
                  <a:srgbClr val="EA751E"/>
                </a:solidFill>
                <a:latin typeface="Arial"/>
                <a:ea typeface="Arial"/>
                <a:cs typeface="Arial"/>
                <a:sym typeface="Arial"/>
              </a:rPr>
              <a:t>RAIZ DE FONDO JARDINES Y EDUCACIÓN A.C</a:t>
            </a:r>
            <a:endParaRPr sz="2800" b="1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s-MX" sz="2600" b="1">
                <a:latin typeface="Arial"/>
                <a:ea typeface="Arial"/>
                <a:cs typeface="Arial"/>
                <a:sym typeface="Arial"/>
              </a:rPr>
              <a:t>PROGRAMAS:</a:t>
            </a:r>
            <a:endParaRPr/>
          </a:p>
          <a:p>
            <a:pPr marL="342900" lvl="0" indent="-1778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s-MX" sz="2400" b="1">
                <a:latin typeface="Arial"/>
                <a:ea typeface="Arial"/>
                <a:cs typeface="Arial"/>
                <a:sym typeface="Arial"/>
              </a:rPr>
              <a:t>HUERTOS COMUNITARIOS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s-MX" sz="2400" b="1">
                <a:latin typeface="Arial"/>
                <a:ea typeface="Arial"/>
                <a:cs typeface="Arial"/>
                <a:sym typeface="Arial"/>
              </a:rPr>
              <a:t>TALLERES DE COCINA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s-MX" sz="2400" b="1">
                <a:latin typeface="Arial"/>
                <a:ea typeface="Arial"/>
                <a:cs typeface="Arial"/>
                <a:sym typeface="Arial"/>
              </a:rPr>
              <a:t>OLRIENTACIÓN ALIMENTARIA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s-MX" sz="2400" b="1">
                <a:latin typeface="Arial"/>
                <a:ea typeface="Arial"/>
                <a:cs typeface="Arial"/>
                <a:sym typeface="Arial"/>
              </a:rPr>
              <a:t>EDUCACIÓN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s-MX" sz="2400" b="1">
                <a:latin typeface="Arial"/>
                <a:ea typeface="Arial"/>
                <a:cs typeface="Arial"/>
                <a:sym typeface="Arial"/>
              </a:rPr>
              <a:t>PROYECTOS SOCIALES: RESCATE DE ALIMENTOS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8076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8"/>
          <p:cNvSpPr txBox="1">
            <a:spLocks noGrp="1"/>
          </p:cNvSpPr>
          <p:nvPr>
            <p:ph type="title"/>
          </p:nvPr>
        </p:nvSpPr>
        <p:spPr>
          <a:xfrm>
            <a:off x="395536" y="0"/>
            <a:ext cx="699512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Gill Sans"/>
              <a:buNone/>
            </a:pPr>
            <a:r>
              <a:rPr lang="es-MX" sz="3200">
                <a:solidFill>
                  <a:srgbClr val="00B050"/>
                </a:solidFill>
              </a:rPr>
              <a:t>¿Qué es y cómo funciona una planta?</a:t>
            </a:r>
            <a:endParaRPr/>
          </a:p>
        </p:txBody>
      </p:sp>
      <p:sp>
        <p:nvSpPr>
          <p:cNvPr id="359" name="Google Shape;359;p28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0" name="Google Shape;360;p28"/>
          <p:cNvSpPr txBox="1"/>
          <p:nvPr/>
        </p:nvSpPr>
        <p:spPr>
          <a:xfrm>
            <a:off x="25896" y="1295345"/>
            <a:ext cx="2907707" cy="5310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A04400"/>
              </a:buClr>
              <a:buSzPct val="100000"/>
              <a:buFont typeface="Arial"/>
              <a:buNone/>
            </a:pPr>
            <a:r>
              <a:rPr lang="es-MX" sz="2600" b="1">
                <a:solidFill>
                  <a:srgbClr val="A04400"/>
                </a:solidFill>
                <a:latin typeface="Gill Sans"/>
                <a:ea typeface="Gill Sans"/>
                <a:cs typeface="Gill Sans"/>
                <a:sym typeface="Gill Sans"/>
              </a:rPr>
              <a:t> Flor y fruto</a:t>
            </a:r>
            <a:endParaRPr sz="2600" b="1">
              <a:solidFill>
                <a:srgbClr val="A044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40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MX" sz="2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Órgano que permite a las plantas crear nuevas semillas para próximas generaciones por medio de frutos</a:t>
            </a:r>
            <a:endParaRPr/>
          </a:p>
          <a:p>
            <a:pPr marL="342900" marR="0" lvl="0" indent="-213677" algn="l" rtl="0">
              <a:spcBef>
                <a:spcPts val="40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2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40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MX" sz="2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Necesita muchas veces de polinizadores </a:t>
            </a:r>
            <a:endParaRPr/>
          </a:p>
          <a:p>
            <a:pPr marL="342900" marR="0" lvl="0" indent="-213677" algn="l" rtl="0">
              <a:spcBef>
                <a:spcPts val="40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2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40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MX" sz="2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 flores no hay fruto (Hortalizas) o en su caso semillas (hojas verdes)</a:t>
            </a:r>
            <a:endParaRPr sz="2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61" name="Google Shape;361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362" name="Google Shape;362;p28" descr="http://1.bp.blogspot.com/-l26Xmhx71xI/Tf-lDEjZFfI/AAAAAAAACh8/9BdX5DGhbLA/s1600/lechuga+con+flor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99740" y="1259847"/>
            <a:ext cx="4225398" cy="5633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8" descr="https://www.thespruce.com/thmb/LhwRrqM6F3OsK9r06gDmNnlnoVw=/3000x1992/filters:no_upscale():max_bytes(150000):strip_icc()/marrow-plant-112803355-5b1c2887fa6bcc003668ffe1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5602573" y="3378180"/>
            <a:ext cx="4225398" cy="2805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8076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29"/>
          <p:cNvSpPr txBox="1">
            <a:spLocks noGrp="1"/>
          </p:cNvSpPr>
          <p:nvPr>
            <p:ph type="title"/>
          </p:nvPr>
        </p:nvSpPr>
        <p:spPr>
          <a:xfrm>
            <a:off x="395536" y="0"/>
            <a:ext cx="699512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Gill Sans"/>
              <a:buNone/>
            </a:pPr>
            <a:r>
              <a:rPr lang="es-MX" sz="3200">
                <a:solidFill>
                  <a:srgbClr val="00B050"/>
                </a:solidFill>
              </a:rPr>
              <a:t>¿Qué es y cómo funciona una planta?</a:t>
            </a:r>
            <a:endParaRPr/>
          </a:p>
        </p:txBody>
      </p:sp>
      <p:sp>
        <p:nvSpPr>
          <p:cNvPr id="370" name="Google Shape;370;p29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71" name="Google Shape;37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372" name="Google Shape;372;p29"/>
          <p:cNvSpPr txBox="1"/>
          <p:nvPr/>
        </p:nvSpPr>
        <p:spPr>
          <a:xfrm>
            <a:off x="155575" y="1180615"/>
            <a:ext cx="4289649" cy="5310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A04400"/>
              </a:buClr>
              <a:buSzPts val="2600"/>
              <a:buFont typeface="Arial"/>
              <a:buNone/>
            </a:pPr>
            <a:r>
              <a:rPr lang="es-MX" sz="2600" b="1">
                <a:solidFill>
                  <a:srgbClr val="A04400"/>
                </a:solidFill>
                <a:latin typeface="Gill Sans"/>
                <a:ea typeface="Gill Sans"/>
                <a:cs typeface="Gill Sans"/>
                <a:sym typeface="Gill Sans"/>
              </a:rPr>
              <a:t> En General:</a:t>
            </a:r>
            <a:br>
              <a:rPr lang="es-MX" sz="2600" b="1">
                <a:solidFill>
                  <a:srgbClr val="A04400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 sz="2600" b="1">
              <a:solidFill>
                <a:srgbClr val="A044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s-MX" sz="23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Las plantas son seres vivos que tienes sus necesidades básicas para poder tener un crecimiento adecuado.</a:t>
            </a:r>
            <a:endParaRPr/>
          </a:p>
          <a:p>
            <a:pPr marL="0" marR="0" lvl="0" indent="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endParaRPr sz="23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s-MX" sz="23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Necesita cuidados y un espacio donde pueda desarrollarse adecuadamente</a:t>
            </a:r>
            <a:endParaRPr/>
          </a:p>
          <a:p>
            <a:pPr marL="342900" marR="0" lvl="0" indent="-1968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endParaRPr sz="2300" b="1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73" name="Google Shape;373;p29" descr="Resultado de imagen para planta berenjena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74" name="Google Shape;374;p29" descr="Resultado de imagen para planta berenjena"/>
          <p:cNvSpPr/>
          <p:nvPr/>
        </p:nvSpPr>
        <p:spPr>
          <a:xfrm>
            <a:off x="460375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75" name="Google Shape;375;p29" descr="https://www.vidaenlatierra.com/especies/plantas/berenjenas/berenjenas-moradas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79913" y="2636912"/>
            <a:ext cx="4608512" cy="3456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0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82" name="Google Shape;382;p30" descr="C:\Users\Bnja\Desktop\Taller suelo para principiantes\soil_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857496"/>
            <a:ext cx="9144000" cy="4000504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30"/>
          <p:cNvSpPr/>
          <p:nvPr/>
        </p:nvSpPr>
        <p:spPr>
          <a:xfrm>
            <a:off x="500034" y="2714620"/>
            <a:ext cx="8229600" cy="11430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114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FFA15D"/>
                    </a:gs>
                    <a:gs pos="25000">
                      <a:srgbClr val="FF9D54"/>
                    </a:gs>
                    <a:gs pos="50000">
                      <a:srgbClr val="F28D39"/>
                    </a:gs>
                    <a:gs pos="75000">
                      <a:srgbClr val="FF9D54"/>
                    </a:gs>
                    <a:gs pos="100000">
                      <a:srgbClr val="FFA15D"/>
                    </a:gs>
                  </a:gsLst>
                  <a:lin ang="5400000" scaled="0"/>
                </a:gradFill>
                <a:latin typeface="Gill Sans"/>
              </a:rPr>
              <a:t>Conociendo un suelo sano </a:t>
            </a:r>
            <a:br>
              <a:rPr b="1" i="0">
                <a:ln w="114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FFA15D"/>
                    </a:gs>
                    <a:gs pos="25000">
                      <a:srgbClr val="FF9D54"/>
                    </a:gs>
                    <a:gs pos="50000">
                      <a:srgbClr val="F28D39"/>
                    </a:gs>
                    <a:gs pos="75000">
                      <a:srgbClr val="FF9D54"/>
                    </a:gs>
                    <a:gs pos="100000">
                      <a:srgbClr val="FFA15D"/>
                    </a:gs>
                  </a:gsLst>
                  <a:lin ang="5400000" scaled="0"/>
                </a:gradFill>
                <a:latin typeface="Gill Sans"/>
              </a:rPr>
            </a:br>
            <a:r>
              <a:rPr b="1" i="0">
                <a:ln w="114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FFA15D"/>
                    </a:gs>
                    <a:gs pos="25000">
                      <a:srgbClr val="FF9D54"/>
                    </a:gs>
                    <a:gs pos="50000">
                      <a:srgbClr val="F28D39"/>
                    </a:gs>
                    <a:gs pos="75000">
                      <a:srgbClr val="FF9D54"/>
                    </a:gs>
                    <a:gs pos="100000">
                      <a:srgbClr val="FFA15D"/>
                    </a:gs>
                  </a:gsLst>
                  <a:lin ang="5400000" scaled="0"/>
                </a:gradFill>
                <a:latin typeface="Gill Sans"/>
              </a:rPr>
              <a:t>y sus componentes</a:t>
            </a:r>
          </a:p>
        </p:txBody>
      </p:sp>
      <p:pic>
        <p:nvPicPr>
          <p:cNvPr id="384" name="Google Shape;384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1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91" name="Google Shape;391;p31" descr="http://www.edafologia.net/introeda/tema02/imagenes/matOrgEstructuraSuel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564" y="27282"/>
            <a:ext cx="7848872" cy="6858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2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98" name="Google Shape;398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399" name="Google Shape;399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ill Sans"/>
              <a:buNone/>
            </a:pPr>
            <a:endParaRPr/>
          </a:p>
        </p:txBody>
      </p:sp>
      <p:pic>
        <p:nvPicPr>
          <p:cNvPr id="400" name="Google Shape;400;p32" descr="http://3.bp.blogspot.com/-9sqcQ_1YtOY/VocG9on_QPI/AAAAAAAAA50/Lp3WEDn5xlw/s1600/suelo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522" y="-33374"/>
            <a:ext cx="9122478" cy="6891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3"/>
          <p:cNvSpPr txBox="1">
            <a:spLocks noGrp="1"/>
          </p:cNvSpPr>
          <p:nvPr>
            <p:ph type="title"/>
          </p:nvPr>
        </p:nvSpPr>
        <p:spPr>
          <a:xfrm>
            <a:off x="395536" y="0"/>
            <a:ext cx="699512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Gill Sans"/>
              <a:buNone/>
            </a:pPr>
            <a:r>
              <a:rPr lang="es-MX" sz="3600">
                <a:solidFill>
                  <a:srgbClr val="00B050"/>
                </a:solidFill>
              </a:rPr>
              <a:t>Conociendo el suelo sano</a:t>
            </a:r>
            <a:endParaRPr/>
          </a:p>
        </p:txBody>
      </p:sp>
      <p:sp>
        <p:nvSpPr>
          <p:cNvPr id="407" name="Google Shape;407;p33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08" name="Google Shape;40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409" name="Google Shape;409;p33"/>
          <p:cNvSpPr txBox="1"/>
          <p:nvPr/>
        </p:nvSpPr>
        <p:spPr>
          <a:xfrm>
            <a:off x="155575" y="1214422"/>
            <a:ext cx="4704457" cy="5454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A04400"/>
              </a:buClr>
              <a:buSzPts val="2600"/>
              <a:buFont typeface="Arial"/>
              <a:buNone/>
            </a:pPr>
            <a:r>
              <a:rPr lang="es-MX" sz="2600" b="1">
                <a:solidFill>
                  <a:srgbClr val="A04400"/>
                </a:solidFill>
                <a:latin typeface="Gill Sans"/>
                <a:ea typeface="Gill Sans"/>
                <a:cs typeface="Gill Sans"/>
                <a:sym typeface="Gill Sans"/>
              </a:rPr>
              <a:t> Componentes de un suelo sano:</a:t>
            </a:r>
            <a:endParaRPr sz="2600" b="1">
              <a:solidFill>
                <a:srgbClr val="A044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968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endParaRPr sz="23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s-MX" sz="23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Materia orgánica</a:t>
            </a:r>
            <a:endParaRPr/>
          </a:p>
          <a:p>
            <a:pPr marL="342900" marR="0" lvl="0" indent="-1968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endParaRPr sz="23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s-MX" sz="23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Microorganismos</a:t>
            </a:r>
            <a:endParaRPr/>
          </a:p>
          <a:p>
            <a:pPr marL="342900" marR="0" lvl="0" indent="-1968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endParaRPr sz="23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s-MX" sz="23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Buena textura del suelo (esponjosa)</a:t>
            </a:r>
            <a:endParaRPr/>
          </a:p>
          <a:p>
            <a:pPr marL="342900" marR="0" lvl="0" indent="-1968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endParaRPr sz="23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s-MX" sz="23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Humedad ideal</a:t>
            </a:r>
            <a:endParaRPr/>
          </a:p>
        </p:txBody>
      </p:sp>
      <p:pic>
        <p:nvPicPr>
          <p:cNvPr id="410" name="Google Shape;410;p33" descr="C:\Users\Ricardo\Documents\Trabajo RDF\Talleres\Taller Iniciando mi huerto biointensivo\P4254875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36898" y="2564904"/>
            <a:ext cx="4664258" cy="3498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34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17" name="Google Shape;417;p34"/>
          <p:cNvSpPr txBox="1"/>
          <p:nvPr/>
        </p:nvSpPr>
        <p:spPr>
          <a:xfrm>
            <a:off x="0" y="1340768"/>
            <a:ext cx="2736304" cy="223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endParaRPr sz="23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968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endParaRPr sz="23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18" name="Google Shape;418;p34" descr="C:\Users\Bnja\Desktop\Soil Moisture 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28860" y="1428736"/>
            <a:ext cx="6588874" cy="4786346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4"/>
          <p:cNvSpPr txBox="1"/>
          <p:nvPr/>
        </p:nvSpPr>
        <p:spPr>
          <a:xfrm>
            <a:off x="0" y="1643050"/>
            <a:ext cx="2736304" cy="3880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endParaRPr sz="23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s-MX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Saturación</a:t>
            </a:r>
            <a:endParaRPr/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s-MX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Capacidad de campo</a:t>
            </a:r>
            <a:endParaRPr/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s-MX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Punto de marchitez</a:t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endParaRPr sz="23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968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endParaRPr sz="23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20" name="Google Shape;420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421" name="Google Shape;421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699512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Gill Sans"/>
              <a:buNone/>
            </a:pPr>
            <a:r>
              <a:rPr lang="es-MX">
                <a:solidFill>
                  <a:srgbClr val="00B050"/>
                </a:solidFill>
              </a:rPr>
              <a:t>Humedad en el suelo</a:t>
            </a:r>
            <a:endParaRPr sz="130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699512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338461"/>
              <a:buFont typeface="Gill Sans"/>
              <a:buNone/>
            </a:pPr>
            <a:r>
              <a:rPr lang="es-MX">
                <a:solidFill>
                  <a:srgbClr val="00B050"/>
                </a:solidFill>
              </a:rPr>
              <a:t>¿Como agregar de la forma mas eficiente humedad al suelo?</a:t>
            </a:r>
            <a:endParaRPr sz="1300">
              <a:solidFill>
                <a:srgbClr val="00B050"/>
              </a:solidFill>
            </a:endParaRPr>
          </a:p>
        </p:txBody>
      </p:sp>
      <p:sp>
        <p:nvSpPr>
          <p:cNvPr id="428" name="Google Shape;428;p35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9" name="Google Shape;429;p35"/>
          <p:cNvSpPr txBox="1"/>
          <p:nvPr/>
        </p:nvSpPr>
        <p:spPr>
          <a:xfrm>
            <a:off x="0" y="1340768"/>
            <a:ext cx="2736304" cy="223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endParaRPr sz="23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968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endParaRPr sz="23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30" name="Google Shape;430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431" name="Google Shape;431;p35" descr="https://i1.wp.com/gardeneas.com/wp-content/uploads/2016/12/Imagen_Post_854x450-_-Copia-01.png?fit=864%2C450&amp;ssl=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5582" y="1916831"/>
            <a:ext cx="8726898" cy="4545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36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38" name="Google Shape;438;p36"/>
          <p:cNvSpPr txBox="1"/>
          <p:nvPr/>
        </p:nvSpPr>
        <p:spPr>
          <a:xfrm>
            <a:off x="0" y="1340768"/>
            <a:ext cx="2736304" cy="223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endParaRPr sz="23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9685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endParaRPr sz="23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39" name="Google Shape;439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68875"/>
            <a:ext cx="1710211" cy="1166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43" y="2582857"/>
            <a:ext cx="1588566" cy="1414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3655" y="3926533"/>
            <a:ext cx="1447800" cy="13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35124" y="5202528"/>
            <a:ext cx="1995551" cy="137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529" y="5179659"/>
            <a:ext cx="1440160" cy="1372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3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10211" y="1341188"/>
            <a:ext cx="1614393" cy="1381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3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95109" y="2686564"/>
            <a:ext cx="1598655" cy="1598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3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23562" y="4078908"/>
            <a:ext cx="1982062" cy="122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36" descr="A picture containing outdoor, ground, dirt, stone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372110" y="1359478"/>
            <a:ext cx="5689830" cy="4267373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699512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Gill Sans"/>
              <a:buNone/>
            </a:pPr>
            <a:r>
              <a:rPr lang="es-MX" sz="4000">
                <a:solidFill>
                  <a:srgbClr val="00B050"/>
                </a:solidFill>
              </a:rPr>
              <a:t>Sistema de riego por goteo </a:t>
            </a:r>
            <a:endParaRPr sz="4000">
              <a:solidFill>
                <a:srgbClr val="00B050"/>
              </a:solidFill>
            </a:endParaRPr>
          </a:p>
        </p:txBody>
      </p:sp>
      <p:pic>
        <p:nvPicPr>
          <p:cNvPr id="449" name="Google Shape;449;p3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418801" y="73744"/>
            <a:ext cx="1568641" cy="154478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450" name="Google Shape;450;p36"/>
          <p:cNvSpPr txBox="1"/>
          <p:nvPr/>
        </p:nvSpPr>
        <p:spPr>
          <a:xfrm rot="-244934">
            <a:off x="4944199" y="3854109"/>
            <a:ext cx="370511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20 cm entre cada cintilla de goteo</a:t>
            </a:r>
            <a:endParaRPr sz="2400" b="1" i="0" u="none" strike="noStrike" cap="none"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51" name="Google Shape;451;p3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372110" y="5566194"/>
            <a:ext cx="1998716" cy="1402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37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58" name="Google Shape;458;p37"/>
          <p:cNvSpPr txBox="1"/>
          <p:nvPr/>
        </p:nvSpPr>
        <p:spPr>
          <a:xfrm>
            <a:off x="0" y="1340768"/>
            <a:ext cx="2736304" cy="223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endParaRPr sz="23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9685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endParaRPr sz="23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59" name="Google Shape;459;p37" descr="A picture containing ground, outdoor, di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41" y="582705"/>
            <a:ext cx="4451318" cy="5935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7" descr="A picture containing ground, outdoor, di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0" y="597428"/>
            <a:ext cx="4440555" cy="5920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85113" y="160338"/>
            <a:ext cx="1403312" cy="130667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3" descr="C:\Users\Bnja\Desktop\RAIZ DE FONDO JARDINES Y EDUCACIÓN A. C\TALLERES\Taller aprendiendo sobre la composta 23 de marzo 2019\Imagenes\compost-mano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7554" y="2571744"/>
            <a:ext cx="2098961" cy="2753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"/>
          <p:cNvSpPr txBox="1">
            <a:spLocks noGrp="1"/>
          </p:cNvSpPr>
          <p:nvPr>
            <p:ph type="title"/>
          </p:nvPr>
        </p:nvSpPr>
        <p:spPr>
          <a:xfrm>
            <a:off x="428596" y="214290"/>
            <a:ext cx="699512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Gill Sans"/>
              <a:buNone/>
            </a:pPr>
            <a:r>
              <a:rPr lang="es-MX">
                <a:solidFill>
                  <a:srgbClr val="00B050"/>
                </a:solidFill>
              </a:rPr>
              <a:t>HUERTOS COMUNITARIOS</a:t>
            </a:r>
            <a:endParaRPr/>
          </a:p>
        </p:txBody>
      </p:sp>
      <p:pic>
        <p:nvPicPr>
          <p:cNvPr id="111" name="Google Shape;11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112" name="Google Shape;112;p3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3" name="Google Shape;113;p3" descr="https://encrypted-tbn0.gstatic.com/images?q=tbn:ANd9GcQfMVuXsUKV_aEw-pVXOTYaKmQSAFCoEFLrO5aXavZCsBVO4632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4" name="Google Shape;114;p3"/>
          <p:cNvSpPr txBox="1">
            <a:spLocks noGrp="1"/>
          </p:cNvSpPr>
          <p:nvPr>
            <p:ph type="body" idx="1"/>
          </p:nvPr>
        </p:nvSpPr>
        <p:spPr>
          <a:xfrm>
            <a:off x="214282" y="1357298"/>
            <a:ext cx="5214974" cy="5286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EA751E"/>
              </a:buClr>
              <a:buSzPts val="3600"/>
              <a:buChar char="•"/>
            </a:pPr>
            <a:r>
              <a:rPr lang="es-MX" sz="3600" b="1">
                <a:solidFill>
                  <a:srgbClr val="EA751E"/>
                </a:solidFill>
                <a:latin typeface="Arial"/>
                <a:ea typeface="Arial"/>
                <a:cs typeface="Arial"/>
                <a:sym typeface="Arial"/>
              </a:rPr>
              <a:t>HUERTO LEGASPY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MX" sz="1800" b="1">
                <a:latin typeface="Arial"/>
                <a:ea typeface="Arial"/>
                <a:cs typeface="Arial"/>
                <a:sym typeface="Arial"/>
              </a:rPr>
              <a:t>ADOPCION DE PARCELAS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MX" sz="1800" b="1">
                <a:latin typeface="Arial"/>
                <a:ea typeface="Arial"/>
                <a:cs typeface="Arial"/>
                <a:sym typeface="Arial"/>
              </a:rPr>
              <a:t>VOLUNTARIADO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MX" sz="1800" b="1">
                <a:latin typeface="Arial"/>
                <a:ea typeface="Arial"/>
                <a:cs typeface="Arial"/>
                <a:sym typeface="Arial"/>
              </a:rPr>
              <a:t>TALLERES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MX" sz="1800" b="1">
                <a:latin typeface="Arial"/>
                <a:ea typeface="Arial"/>
                <a:cs typeface="Arial"/>
                <a:sym typeface="Arial"/>
              </a:rPr>
              <a:t>EVENTOS</a:t>
            </a:r>
            <a:endParaRPr/>
          </a:p>
          <a:p>
            <a:pPr marL="342900" lvl="0" indent="-3429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 b="1">
              <a:solidFill>
                <a:srgbClr val="EA751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720"/>
              </a:spcBef>
              <a:spcAft>
                <a:spcPts val="0"/>
              </a:spcAft>
              <a:buClr>
                <a:srgbClr val="EA751E"/>
              </a:buClr>
              <a:buSzPts val="3600"/>
              <a:buChar char="•"/>
            </a:pPr>
            <a:r>
              <a:rPr lang="es-MX" sz="3600" b="1">
                <a:solidFill>
                  <a:srgbClr val="EA751E"/>
                </a:solidFill>
                <a:latin typeface="Arial"/>
                <a:ea typeface="Arial"/>
                <a:cs typeface="Arial"/>
                <a:sym typeface="Arial"/>
              </a:rPr>
              <a:t>HUERTO GUAMÚCHIL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MX" sz="1800" b="1">
                <a:latin typeface="Arial"/>
                <a:ea typeface="Arial"/>
                <a:cs typeface="Arial"/>
                <a:sym typeface="Arial"/>
              </a:rPr>
              <a:t>VOLUNTARIADO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MX" sz="1800" b="1">
                <a:latin typeface="Arial"/>
                <a:ea typeface="Arial"/>
                <a:cs typeface="Arial"/>
                <a:sym typeface="Arial"/>
              </a:rPr>
              <a:t>TALLERES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MX" sz="1800" b="1">
                <a:latin typeface="Arial"/>
                <a:ea typeface="Arial"/>
                <a:cs typeface="Arial"/>
                <a:sym typeface="Arial"/>
              </a:rPr>
              <a:t>TU LO COSECHAS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MX" sz="1800" b="1">
                <a:latin typeface="Arial"/>
                <a:ea typeface="Arial"/>
                <a:cs typeface="Arial"/>
                <a:sym typeface="Arial"/>
              </a:rPr>
              <a:t>EVENTOS</a:t>
            </a:r>
            <a:endParaRPr sz="12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4929190" y="1500174"/>
            <a:ext cx="378621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COORDINADORA: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KAREN CASTRO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LEGASPY@RAIZDEFONDO.ORG</a:t>
            </a:r>
            <a:endParaRPr/>
          </a:p>
        </p:txBody>
      </p:sp>
      <p:sp>
        <p:nvSpPr>
          <p:cNvPr id="116" name="Google Shape;116;p3"/>
          <p:cNvSpPr txBox="1"/>
          <p:nvPr/>
        </p:nvSpPr>
        <p:spPr>
          <a:xfrm>
            <a:off x="4643438" y="4286256"/>
            <a:ext cx="421484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COORDINADOR: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RICARDO MAGAÑA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GUAMUCHIL@RAIZDEFONDO.ORG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5663" y="142852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38"/>
          <p:cNvSpPr txBox="1">
            <a:spLocks noGrp="1"/>
          </p:cNvSpPr>
          <p:nvPr>
            <p:ph type="title"/>
          </p:nvPr>
        </p:nvSpPr>
        <p:spPr>
          <a:xfrm>
            <a:off x="0" y="56425"/>
            <a:ext cx="786415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Gill Sans"/>
              <a:buNone/>
            </a:pPr>
            <a:r>
              <a:rPr lang="es-MX" sz="3600">
                <a:solidFill>
                  <a:srgbClr val="00B050"/>
                </a:solidFill>
              </a:rPr>
              <a:t>¿Cómo puedo mejorar mi suelo?</a:t>
            </a:r>
            <a:endParaRPr sz="1100">
              <a:solidFill>
                <a:srgbClr val="00B050"/>
              </a:solidFill>
            </a:endParaRPr>
          </a:p>
        </p:txBody>
      </p:sp>
      <p:sp>
        <p:nvSpPr>
          <p:cNvPr id="468" name="Google Shape;468;p38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69" name="Google Shape;469;p38"/>
          <p:cNvSpPr txBox="1"/>
          <p:nvPr/>
        </p:nvSpPr>
        <p:spPr>
          <a:xfrm>
            <a:off x="214281" y="1225688"/>
            <a:ext cx="740380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A04400"/>
              </a:buClr>
              <a:buSzPts val="2400"/>
              <a:buFont typeface="Arial"/>
              <a:buChar char="•"/>
            </a:pPr>
            <a:r>
              <a:rPr lang="es-MX" sz="2400" b="1">
                <a:solidFill>
                  <a:srgbClr val="A04400"/>
                </a:solidFill>
                <a:latin typeface="Gill Sans"/>
                <a:ea typeface="Gill Sans"/>
                <a:cs typeface="Gill Sans"/>
                <a:sym typeface="Gill Sans"/>
              </a:rPr>
              <a:t>Siempre sigue el principio de:  </a:t>
            </a:r>
            <a:r>
              <a:rPr lang="es-MX" sz="2400" b="1">
                <a:solidFill>
                  <a:schemeClr val="dk1"/>
                </a:solidFill>
                <a:highlight>
                  <a:srgbClr val="FFFF00"/>
                </a:highlight>
                <a:latin typeface="Gill Sans"/>
                <a:ea typeface="Gill Sans"/>
                <a:cs typeface="Gill Sans"/>
                <a:sym typeface="Gill Sans"/>
              </a:rPr>
              <a:t>Aflojar y Abonar</a:t>
            </a:r>
            <a:endParaRPr sz="2400">
              <a:solidFill>
                <a:schemeClr val="dk1"/>
              </a:solidFill>
              <a:highlight>
                <a:srgbClr val="FFFF00"/>
              </a:highlight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chemeClr val="dk1"/>
                </a:solidFill>
                <a:highlight>
                  <a:srgbClr val="FFFF00"/>
                </a:highlight>
                <a:latin typeface="Gill Sans"/>
                <a:ea typeface="Gill Sans"/>
                <a:cs typeface="Gill Sans"/>
                <a:sym typeface="Gill Sans"/>
              </a:rPr>
              <a:t/>
            </a:r>
            <a:br>
              <a:rPr lang="es-MX" sz="2400">
                <a:solidFill>
                  <a:schemeClr val="dk1"/>
                </a:solidFill>
                <a:highlight>
                  <a:srgbClr val="FFFF00"/>
                </a:highlight>
                <a:latin typeface="Gill Sans"/>
                <a:ea typeface="Gill Sans"/>
                <a:cs typeface="Gill Sans"/>
                <a:sym typeface="Gill Sans"/>
              </a:rPr>
            </a:br>
            <a:endParaRPr sz="2400">
              <a:solidFill>
                <a:schemeClr val="dk1"/>
              </a:solidFill>
              <a:highlight>
                <a:srgbClr val="FFFF00"/>
              </a:highlight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70" name="Google Shape;470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471" name="Google Shape;471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309" y="2101936"/>
            <a:ext cx="7568009" cy="4120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43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39"/>
          <p:cNvSpPr txBox="1">
            <a:spLocks noGrp="1"/>
          </p:cNvSpPr>
          <p:nvPr>
            <p:ph type="title"/>
          </p:nvPr>
        </p:nvSpPr>
        <p:spPr>
          <a:xfrm>
            <a:off x="33362" y="-140058"/>
            <a:ext cx="786415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Gill Sans"/>
              <a:buNone/>
            </a:pPr>
            <a:r>
              <a:rPr lang="es-MX" sz="3600">
                <a:solidFill>
                  <a:srgbClr val="00B050"/>
                </a:solidFill>
              </a:rPr>
              <a:t>¿Cómo puedo mejorar mi suelo?</a:t>
            </a:r>
            <a:endParaRPr sz="1100">
              <a:solidFill>
                <a:srgbClr val="00B050"/>
              </a:solidFill>
            </a:endParaRPr>
          </a:p>
        </p:txBody>
      </p:sp>
      <p:sp>
        <p:nvSpPr>
          <p:cNvPr id="478" name="Google Shape;478;p39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79" name="Google Shape;479;p39" descr="https://i.pinimg.com/564x/df/0d/d2/df0dd2e2a33905ffb00dbe3d1eea2b6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6798" y="915751"/>
            <a:ext cx="2783840" cy="4178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9" descr="https://i.ytimg.com/vi/ae4MfwcsX4E/maxresdefault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51963" y="3825926"/>
            <a:ext cx="5463481" cy="3073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9" descr="https://www.redwormcomposting.com/images/vermicomposting-trench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556" y="1823786"/>
            <a:ext cx="3774128" cy="5032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9" descr="https://static.wikia.nocookie.net/ceramica/images/8/89/Campfire_scar_08319.JPG/revision/latest/scale-to-width-down/2358?cb=201006241513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60904" y="833632"/>
            <a:ext cx="3990649" cy="2992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3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18718" y="149908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8076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40"/>
          <p:cNvSpPr txBox="1">
            <a:spLocks noGrp="1"/>
          </p:cNvSpPr>
          <p:nvPr>
            <p:ph type="title"/>
          </p:nvPr>
        </p:nvSpPr>
        <p:spPr>
          <a:xfrm>
            <a:off x="395536" y="260648"/>
            <a:ext cx="756084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Gill Sans"/>
              <a:buNone/>
            </a:pPr>
            <a:r>
              <a:rPr lang="es-MX">
                <a:solidFill>
                  <a:srgbClr val="00B050"/>
                </a:solidFill>
              </a:rPr>
              <a:t/>
            </a:r>
            <a:br>
              <a:rPr lang="es-MX">
                <a:solidFill>
                  <a:srgbClr val="00B050"/>
                </a:solidFill>
              </a:rPr>
            </a:br>
            <a:r>
              <a:rPr lang="es-MX">
                <a:solidFill>
                  <a:srgbClr val="00B050"/>
                </a:solidFill>
              </a:rPr>
              <a:t>A PRACTICAR! </a:t>
            </a:r>
            <a:br>
              <a:rPr lang="es-MX">
                <a:solidFill>
                  <a:srgbClr val="00B050"/>
                </a:solidFill>
              </a:rPr>
            </a:br>
            <a:r>
              <a:rPr lang="es-MX">
                <a:solidFill>
                  <a:srgbClr val="00B050"/>
                </a:solidFill>
              </a:rPr>
              <a:t>Técnica doble excavación</a:t>
            </a:r>
            <a:endParaRPr sz="1400">
              <a:solidFill>
                <a:srgbClr val="00B050"/>
              </a:solidFill>
            </a:endParaRPr>
          </a:p>
        </p:txBody>
      </p:sp>
      <p:sp>
        <p:nvSpPr>
          <p:cNvPr id="490" name="Google Shape;490;p40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91" name="Google Shape;491;p40" descr="C:\Users\Bnja\Desktop\3_1 (1)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084" y="2852936"/>
            <a:ext cx="9068916" cy="3022972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40"/>
          <p:cNvSpPr txBox="1">
            <a:spLocks noGrp="1"/>
          </p:cNvSpPr>
          <p:nvPr>
            <p:ph type="body" idx="1"/>
          </p:nvPr>
        </p:nvSpPr>
        <p:spPr>
          <a:xfrm>
            <a:off x="251520" y="3212976"/>
            <a:ext cx="7488832" cy="431728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MX" sz="2800">
                <a:latin typeface="Century Gothic"/>
                <a:ea typeface="Century Gothic"/>
                <a:cs typeface="Century Gothic"/>
                <a:sym typeface="Century Gothic"/>
              </a:rPr>
              <a:t>Practicar la técnica doble excavación para preparación del suelo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493" name="Google Shape;493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41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00" name="Google Shape;500;p41" descr="C:\Users\Bnja\Desktop\Taller suelo para principiantes\soil_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857496"/>
            <a:ext cx="9144000" cy="4000504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41"/>
          <p:cNvSpPr/>
          <p:nvPr/>
        </p:nvSpPr>
        <p:spPr>
          <a:xfrm>
            <a:off x="500034" y="2714620"/>
            <a:ext cx="8229600" cy="11430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114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FFA15D"/>
                    </a:gs>
                    <a:gs pos="25000">
                      <a:srgbClr val="FF9D54"/>
                    </a:gs>
                    <a:gs pos="50000">
                      <a:srgbClr val="F28D39"/>
                    </a:gs>
                    <a:gs pos="75000">
                      <a:srgbClr val="FF9D54"/>
                    </a:gs>
                    <a:gs pos="100000">
                      <a:srgbClr val="FFA15D"/>
                    </a:gs>
                  </a:gsLst>
                  <a:lin ang="5400000" scaled="0"/>
                </a:gradFill>
                <a:latin typeface="Gill Sans"/>
              </a:rPr>
              <a:t>Planear ayuda a mantener </a:t>
            </a:r>
            <a:br>
              <a:rPr b="1" i="0">
                <a:ln w="114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FFA15D"/>
                    </a:gs>
                    <a:gs pos="25000">
                      <a:srgbClr val="FF9D54"/>
                    </a:gs>
                    <a:gs pos="50000">
                      <a:srgbClr val="F28D39"/>
                    </a:gs>
                    <a:gs pos="75000">
                      <a:srgbClr val="FF9D54"/>
                    </a:gs>
                    <a:gs pos="100000">
                      <a:srgbClr val="FFA15D"/>
                    </a:gs>
                  </a:gsLst>
                  <a:lin ang="5400000" scaled="0"/>
                </a:gradFill>
                <a:latin typeface="Gill Sans"/>
              </a:rPr>
            </a:br>
            <a:r>
              <a:rPr b="1" i="0">
                <a:ln w="114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FFA15D"/>
                    </a:gs>
                    <a:gs pos="25000">
                      <a:srgbClr val="FF9D54"/>
                    </a:gs>
                    <a:gs pos="50000">
                      <a:srgbClr val="F28D39"/>
                    </a:gs>
                    <a:gs pos="75000">
                      <a:srgbClr val="FF9D54"/>
                    </a:gs>
                    <a:gs pos="100000">
                      <a:srgbClr val="FFA15D"/>
                    </a:gs>
                  </a:gsLst>
                  <a:lin ang="5400000" scaled="0"/>
                </a:gradFill>
                <a:latin typeface="Gill Sans"/>
              </a:rPr>
              <a:t>el huerto</a:t>
            </a:r>
          </a:p>
        </p:txBody>
      </p:sp>
      <p:pic>
        <p:nvPicPr>
          <p:cNvPr id="502" name="Google Shape;502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8076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42"/>
          <p:cNvSpPr txBox="1">
            <a:spLocks noGrp="1"/>
          </p:cNvSpPr>
          <p:nvPr>
            <p:ph type="title"/>
          </p:nvPr>
        </p:nvSpPr>
        <p:spPr>
          <a:xfrm>
            <a:off x="155575" y="319038"/>
            <a:ext cx="756084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Gill Sans"/>
              <a:buNone/>
            </a:pPr>
            <a:r>
              <a:rPr lang="es-MX" sz="4000">
                <a:solidFill>
                  <a:srgbClr val="00B050"/>
                </a:solidFill>
              </a:rPr>
              <a:t>Planeación de siembra y espacio</a:t>
            </a:r>
            <a:endParaRPr sz="1600">
              <a:solidFill>
                <a:srgbClr val="00B050"/>
              </a:solidFill>
            </a:endParaRPr>
          </a:p>
        </p:txBody>
      </p:sp>
      <p:sp>
        <p:nvSpPr>
          <p:cNvPr id="509" name="Google Shape;509;p42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10" name="Google Shape;510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42" descr="https://www.familyfoodgarden.com/wp-content/uploads/2019/01/373255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5896" y="1988840"/>
            <a:ext cx="5475695" cy="4036370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42"/>
          <p:cNvSpPr txBox="1"/>
          <p:nvPr/>
        </p:nvSpPr>
        <p:spPr>
          <a:xfrm>
            <a:off x="155576" y="1531527"/>
            <a:ext cx="3985974" cy="526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s-MX" sz="24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Ser realistas</a:t>
            </a:r>
            <a:endParaRPr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s-MX" sz="24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Si es tu primera vez </a:t>
            </a:r>
            <a:br>
              <a:rPr lang="es-MX" sz="24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s-MX" sz="24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comienza con algo sencillo</a:t>
            </a:r>
            <a:r>
              <a:rPr lang="es-MX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/>
            </a:r>
            <a:br>
              <a:rPr lang="es-MX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s-MX" sz="24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1x2 mts</a:t>
            </a:r>
            <a:endParaRPr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s-MX" sz="24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Informarte de el crecimiento de tus hortalizas</a:t>
            </a:r>
            <a:endParaRPr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s-MX" sz="24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Informarte de la temporada de siembra de tus hortalizas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8076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43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19" name="Google Shape;519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43" descr="https://i.pinimg.com/564x/df/6e/9f/df6e9fcbb812b7bbc0053b9f8c96e200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88905" y="1652114"/>
            <a:ext cx="3893871" cy="5588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43" descr="https://i.pinimg.com/564x/0c/de/64/0cde640d8587c6dc14eb13b4aa326e2d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01" y="2204864"/>
            <a:ext cx="3055908" cy="5343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8076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44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28" name="Google Shape;528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44" descr="https://www.concienciaeco.com/wp-content/uploads/2012/11/huerto-urbano-infografi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787" y="-90868"/>
            <a:ext cx="8988425" cy="7200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8076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45"/>
          <p:cNvSpPr txBox="1">
            <a:spLocks noGrp="1"/>
          </p:cNvSpPr>
          <p:nvPr>
            <p:ph type="title"/>
          </p:nvPr>
        </p:nvSpPr>
        <p:spPr>
          <a:xfrm>
            <a:off x="155575" y="319038"/>
            <a:ext cx="756084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Gill Sans"/>
              <a:buNone/>
            </a:pPr>
            <a:r>
              <a:rPr lang="es-MX" sz="4000">
                <a:solidFill>
                  <a:srgbClr val="00B050"/>
                </a:solidFill>
              </a:rPr>
              <a:t>Cultivos de temporada, </a:t>
            </a:r>
            <a:br>
              <a:rPr lang="es-MX" sz="4000">
                <a:solidFill>
                  <a:srgbClr val="00B050"/>
                </a:solidFill>
              </a:rPr>
            </a:br>
            <a:r>
              <a:rPr lang="es-MX" sz="3600">
                <a:solidFill>
                  <a:srgbClr val="00B050"/>
                </a:solidFill>
              </a:rPr>
              <a:t>¿A qué se refieren con eso?</a:t>
            </a:r>
            <a:endParaRPr sz="1600">
              <a:solidFill>
                <a:srgbClr val="00B050"/>
              </a:solidFill>
            </a:endParaRPr>
          </a:p>
        </p:txBody>
      </p:sp>
      <p:sp>
        <p:nvSpPr>
          <p:cNvPr id="536" name="Google Shape;536;p45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37" name="Google Shape;537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45" descr="https://kajabi-storefronts-production.kajabi-cdn.com/kajabi-storefronts-production/blogs/19912/images/NpR1mvKkRviufFjsfc7m_WinterCrops_Coll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7563" y="1786471"/>
            <a:ext cx="8448873" cy="4752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8076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46"/>
          <p:cNvSpPr txBox="1">
            <a:spLocks noGrp="1"/>
          </p:cNvSpPr>
          <p:nvPr>
            <p:ph type="title"/>
          </p:nvPr>
        </p:nvSpPr>
        <p:spPr>
          <a:xfrm>
            <a:off x="155575" y="319038"/>
            <a:ext cx="756084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Gill Sans"/>
              <a:buNone/>
            </a:pPr>
            <a:r>
              <a:rPr lang="es-MX" sz="4000">
                <a:solidFill>
                  <a:srgbClr val="00B050"/>
                </a:solidFill>
              </a:rPr>
              <a:t>Diferencias o similitudes básicas entre cultivos (familias)</a:t>
            </a:r>
            <a:endParaRPr sz="1600">
              <a:solidFill>
                <a:srgbClr val="00B050"/>
              </a:solidFill>
            </a:endParaRPr>
          </a:p>
        </p:txBody>
      </p:sp>
      <p:sp>
        <p:nvSpPr>
          <p:cNvPr id="545" name="Google Shape;545;p46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46" name="Google Shape;546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46" descr="C:\Users\Ricardo\Documents\Trabajo RDF\Fotos\50762650_819604208376823_3879186445675528192_n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54222" y="1777654"/>
            <a:ext cx="3651870" cy="486916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48" name="Google Shape;548;p46" descr="C:\Users\Ricardo\Documents\Trabajo RDF\Fotos\48377130_2111874088835954_2834936349620961280_n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0376" y="3193561"/>
            <a:ext cx="4564882" cy="342366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8076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47"/>
          <p:cNvSpPr txBox="1">
            <a:spLocks noGrp="1"/>
          </p:cNvSpPr>
          <p:nvPr>
            <p:ph type="title"/>
          </p:nvPr>
        </p:nvSpPr>
        <p:spPr>
          <a:xfrm>
            <a:off x="155575" y="319038"/>
            <a:ext cx="756084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Gill Sans"/>
              <a:buNone/>
            </a:pPr>
            <a:r>
              <a:rPr lang="es-MX" sz="4000">
                <a:solidFill>
                  <a:srgbClr val="00B050"/>
                </a:solidFill>
              </a:rPr>
              <a:t>Cultivos (familias)</a:t>
            </a:r>
            <a:endParaRPr sz="1600">
              <a:solidFill>
                <a:srgbClr val="00B050"/>
              </a:solidFill>
            </a:endParaRPr>
          </a:p>
        </p:txBody>
      </p:sp>
      <p:sp>
        <p:nvSpPr>
          <p:cNvPr id="555" name="Google Shape;555;p47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56" name="Google Shape;556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250827"/>
            <a:ext cx="4659846" cy="4522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18828" y="1411367"/>
            <a:ext cx="4451827" cy="4356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9"/>
          <p:cNvSpPr txBox="1">
            <a:spLocks noGrp="1"/>
          </p:cNvSpPr>
          <p:nvPr>
            <p:ph type="title"/>
          </p:nvPr>
        </p:nvSpPr>
        <p:spPr>
          <a:xfrm>
            <a:off x="428596" y="214290"/>
            <a:ext cx="699512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Gill Sans"/>
              <a:buNone/>
            </a:pPr>
            <a:r>
              <a:rPr lang="es-MX">
                <a:solidFill>
                  <a:srgbClr val="00B050"/>
                </a:solidFill>
              </a:rPr>
              <a:t>Objetivos del taller:</a:t>
            </a:r>
            <a:endParaRPr sz="1300">
              <a:solidFill>
                <a:srgbClr val="00B050"/>
              </a:solidFill>
            </a:endParaRPr>
          </a:p>
        </p:txBody>
      </p:sp>
      <p:sp>
        <p:nvSpPr>
          <p:cNvPr id="159" name="Google Shape;159;p9"/>
          <p:cNvSpPr txBox="1">
            <a:spLocks noGrp="1"/>
          </p:cNvSpPr>
          <p:nvPr>
            <p:ph type="body" idx="1"/>
          </p:nvPr>
        </p:nvSpPr>
        <p:spPr>
          <a:xfrm>
            <a:off x="285720" y="1142984"/>
            <a:ext cx="7286676" cy="55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EA751E"/>
              </a:buClr>
              <a:buSzPct val="100000"/>
              <a:buChar char="•"/>
            </a:pPr>
            <a:r>
              <a:rPr lang="es-MX" sz="2600" b="1">
                <a:solidFill>
                  <a:srgbClr val="EA751E"/>
                </a:solidFill>
                <a:latin typeface="Arial"/>
                <a:ea typeface="Arial"/>
                <a:cs typeface="Arial"/>
                <a:sym typeface="Arial"/>
              </a:rPr>
              <a:t>Objetivo general:</a:t>
            </a:r>
            <a:endParaRPr/>
          </a:p>
          <a:p>
            <a:pPr marL="342900" lvl="0" indent="-342931" algn="just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2100">
                <a:latin typeface="Arial"/>
                <a:ea typeface="Arial"/>
                <a:cs typeface="Arial"/>
                <a:sym typeface="Arial"/>
              </a:rPr>
              <a:t>Al término del curso los participantes identificarán los elementos básicos tanto teóricos como prácticos para establecer un huerto biointensivo con visión hacia la producción de vegetales.</a:t>
            </a:r>
            <a:endParaRPr/>
          </a:p>
          <a:p>
            <a:pPr marL="342900" lvl="0" indent="-190182" algn="l" rtl="0"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481"/>
              </a:spcBef>
              <a:spcAft>
                <a:spcPts val="0"/>
              </a:spcAft>
              <a:buClr>
                <a:srgbClr val="EA751E"/>
              </a:buClr>
              <a:buSzPct val="100000"/>
              <a:buChar char="•"/>
            </a:pPr>
            <a:r>
              <a:rPr lang="es-MX" sz="2600" b="1">
                <a:solidFill>
                  <a:srgbClr val="EA751E"/>
                </a:solidFill>
                <a:latin typeface="Arial"/>
                <a:ea typeface="Arial"/>
                <a:cs typeface="Arial"/>
                <a:sym typeface="Arial"/>
              </a:rPr>
              <a:t>Objetivos particulares: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31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2100">
                <a:latin typeface="Arial"/>
                <a:ea typeface="Arial"/>
                <a:cs typeface="Arial"/>
                <a:sym typeface="Arial"/>
              </a:rPr>
              <a:t>Distinguir un huerto agroecológico de las otras técnicas de agricultura convencional</a:t>
            </a:r>
            <a:endParaRPr/>
          </a:p>
          <a:p>
            <a:pPr marL="342900" lvl="0" indent="-342931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2100">
                <a:latin typeface="Arial"/>
                <a:ea typeface="Arial"/>
                <a:cs typeface="Arial"/>
                <a:sym typeface="Arial"/>
              </a:rPr>
              <a:t>Identificar la importancia del huerto en nuestras vidas</a:t>
            </a:r>
            <a:endParaRPr/>
          </a:p>
          <a:p>
            <a:pPr marL="342900" lvl="0" indent="-342931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2100">
                <a:latin typeface="Arial"/>
                <a:ea typeface="Arial"/>
                <a:cs typeface="Arial"/>
                <a:sym typeface="Arial"/>
              </a:rPr>
              <a:t>Conocer el funcionamiento y necesidades de cultivos  </a:t>
            </a:r>
            <a:endParaRPr/>
          </a:p>
          <a:p>
            <a:pPr marL="342900" lvl="0" indent="-342931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2100">
                <a:latin typeface="Arial"/>
                <a:ea typeface="Arial"/>
                <a:cs typeface="Arial"/>
                <a:sym typeface="Arial"/>
              </a:rPr>
              <a:t>Conocer los componentes de un suelo sano y como prepararlo</a:t>
            </a:r>
            <a:endParaRPr/>
          </a:p>
          <a:p>
            <a:pPr marL="342900" lvl="0" indent="-342931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2100">
                <a:latin typeface="Arial"/>
                <a:ea typeface="Arial"/>
                <a:cs typeface="Arial"/>
                <a:sym typeface="Arial"/>
              </a:rPr>
              <a:t>Explicar la planeación y desarrollo para un huerto</a:t>
            </a:r>
            <a:endParaRPr/>
          </a:p>
          <a:p>
            <a:pPr marL="342900" lvl="0" indent="-342931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2100">
                <a:latin typeface="Arial"/>
                <a:ea typeface="Arial"/>
                <a:cs typeface="Arial"/>
                <a:sym typeface="Arial"/>
              </a:rPr>
              <a:t>Identificar  los cultivos de temporada y sus características</a:t>
            </a:r>
            <a:endParaRPr/>
          </a:p>
          <a:p>
            <a:pPr marL="342900" lvl="0" indent="-342931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2100">
                <a:latin typeface="Arial"/>
                <a:ea typeface="Arial"/>
                <a:cs typeface="Arial"/>
                <a:sym typeface="Arial"/>
              </a:rPr>
              <a:t>Identificar las plagas y enfermedades mas comunes y como controlarlas</a:t>
            </a:r>
            <a:endParaRPr/>
          </a:p>
          <a:p>
            <a:pPr marL="342900" lvl="0" indent="-342931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2100">
                <a:latin typeface="Arial"/>
                <a:ea typeface="Arial"/>
                <a:cs typeface="Arial"/>
                <a:sym typeface="Arial"/>
              </a:rPr>
              <a:t>Aprender  el manejo de residuos de materia orgánica en nuestro huerto</a:t>
            </a:r>
            <a:endParaRPr/>
          </a:p>
          <a:p>
            <a:pPr marL="342900" lvl="0" indent="-342931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2100">
                <a:latin typeface="Arial"/>
                <a:ea typeface="Arial"/>
                <a:cs typeface="Arial"/>
                <a:sym typeface="Arial"/>
              </a:rPr>
              <a:t>Explicar recomendaciones en el inicio de un huerto</a:t>
            </a:r>
            <a:endParaRPr/>
          </a:p>
          <a:p>
            <a:pPr marL="342900" lvl="0" indent="-225425" algn="l" rtl="0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342900" lvl="0" indent="-190182" algn="l" rtl="0"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342900" lvl="0" indent="-190182" algn="l" rtl="0"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342900" lvl="0" indent="-190182" algn="l" rtl="0"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pic>
        <p:nvPicPr>
          <p:cNvPr id="160" name="Google Shape;16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161" name="Google Shape;161;p9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2" name="Google Shape;162;p9" descr="https://encrypted-tbn0.gstatic.com/images?q=tbn:ANd9GcQfMVuXsUKV_aEw-pVXOTYaKmQSAFCoEFLrO5aXavZCsBVO4632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63" name="Google Shape;163;p9" descr="C:\Users\usuario\Downloads\Huerto Guamúchil\Talleres\Taller huertos bio-intensivos\seeds-clipart-rock-1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65460" y="5699499"/>
            <a:ext cx="1835696" cy="1151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8076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48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65" name="Google Shape;565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7551" y="21133"/>
            <a:ext cx="7224737" cy="688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8076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49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73" name="Google Shape;573;p49" descr="C:\Users\Bnja\Desktop\Beet seedlings growing between onion rows - In My Kitchen Garde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520" y="980728"/>
            <a:ext cx="7704856" cy="560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8076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50"/>
          <p:cNvSpPr txBox="1">
            <a:spLocks noGrp="1"/>
          </p:cNvSpPr>
          <p:nvPr>
            <p:ph type="title"/>
          </p:nvPr>
        </p:nvSpPr>
        <p:spPr>
          <a:xfrm>
            <a:off x="395536" y="260648"/>
            <a:ext cx="756084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Gill Sans"/>
              <a:buNone/>
            </a:pPr>
            <a:r>
              <a:rPr lang="es-MX">
                <a:solidFill>
                  <a:srgbClr val="00B050"/>
                </a:solidFill>
              </a:rPr>
              <a:t>Tipos de siembra</a:t>
            </a:r>
            <a:endParaRPr sz="1800">
              <a:solidFill>
                <a:srgbClr val="00B050"/>
              </a:solidFill>
            </a:endParaRPr>
          </a:p>
        </p:txBody>
      </p:sp>
      <p:sp>
        <p:nvSpPr>
          <p:cNvPr id="581" name="Google Shape;581;p50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82" name="Google Shape;582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84784"/>
            <a:ext cx="9144000" cy="5373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8076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51"/>
          <p:cNvSpPr txBox="1">
            <a:spLocks noGrp="1"/>
          </p:cNvSpPr>
          <p:nvPr>
            <p:ph type="title"/>
          </p:nvPr>
        </p:nvSpPr>
        <p:spPr>
          <a:xfrm>
            <a:off x="395536" y="260648"/>
            <a:ext cx="756084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Gill Sans"/>
              <a:buNone/>
            </a:pPr>
            <a:r>
              <a:rPr lang="es-MX">
                <a:solidFill>
                  <a:srgbClr val="00B050"/>
                </a:solidFill>
              </a:rPr>
              <a:t/>
            </a:r>
            <a:br>
              <a:rPr lang="es-MX">
                <a:solidFill>
                  <a:srgbClr val="00B050"/>
                </a:solidFill>
              </a:rPr>
            </a:br>
            <a:r>
              <a:rPr lang="es-MX">
                <a:solidFill>
                  <a:srgbClr val="00B050"/>
                </a:solidFill>
              </a:rPr>
              <a:t>A PRACTICAR! </a:t>
            </a:r>
            <a:br>
              <a:rPr lang="es-MX">
                <a:solidFill>
                  <a:srgbClr val="00B050"/>
                </a:solidFill>
              </a:rPr>
            </a:br>
            <a:r>
              <a:rPr lang="es-MX">
                <a:solidFill>
                  <a:srgbClr val="00B050"/>
                </a:solidFill>
              </a:rPr>
              <a:t>Sembrando en el jardín</a:t>
            </a:r>
            <a:endParaRPr sz="1400">
              <a:solidFill>
                <a:srgbClr val="00B050"/>
              </a:solidFill>
            </a:endParaRPr>
          </a:p>
        </p:txBody>
      </p:sp>
      <p:sp>
        <p:nvSpPr>
          <p:cNvPr id="590" name="Google Shape;590;p51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91" name="Google Shape;591;p51" descr="C:\Users\Bnja\Desktop\3_1 (1)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084" y="2852936"/>
            <a:ext cx="9068916" cy="3022972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51"/>
          <p:cNvSpPr txBox="1">
            <a:spLocks noGrp="1"/>
          </p:cNvSpPr>
          <p:nvPr>
            <p:ph type="body" idx="1"/>
          </p:nvPr>
        </p:nvSpPr>
        <p:spPr>
          <a:xfrm>
            <a:off x="155575" y="3057176"/>
            <a:ext cx="7488900" cy="156480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MX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Practicar la técnica de siembra tresbolillo en un área de siembra con distintos cultivos.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pic>
        <p:nvPicPr>
          <p:cNvPr id="593" name="Google Shape;593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61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85" name="Google Shape;685;p61" descr="C:\Users\Bnja\Desktop\Taller suelo para principiantes\soil_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857496"/>
            <a:ext cx="9144000" cy="4000504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61"/>
          <p:cNvSpPr/>
          <p:nvPr/>
        </p:nvSpPr>
        <p:spPr>
          <a:xfrm>
            <a:off x="500034" y="2714620"/>
            <a:ext cx="8229600" cy="11430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114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FFA15D"/>
                    </a:gs>
                    <a:gs pos="25000">
                      <a:srgbClr val="FF9D54"/>
                    </a:gs>
                    <a:gs pos="50000">
                      <a:srgbClr val="F28D39"/>
                    </a:gs>
                    <a:gs pos="75000">
                      <a:srgbClr val="FF9D54"/>
                    </a:gs>
                    <a:gs pos="100000">
                      <a:srgbClr val="FFA15D"/>
                    </a:gs>
                  </a:gsLst>
                  <a:lin ang="5400000" scaled="0"/>
                </a:gradFill>
                <a:latin typeface="Gill Sans"/>
              </a:rPr>
              <a:t>Insectos en nuestro huerto</a:t>
            </a:r>
          </a:p>
        </p:txBody>
      </p:sp>
      <p:pic>
        <p:nvPicPr>
          <p:cNvPr id="687" name="Google Shape;687;p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8076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62"/>
          <p:cNvSpPr txBox="1">
            <a:spLocks noGrp="1"/>
          </p:cNvSpPr>
          <p:nvPr>
            <p:ph type="title"/>
          </p:nvPr>
        </p:nvSpPr>
        <p:spPr>
          <a:xfrm>
            <a:off x="357158" y="142852"/>
            <a:ext cx="760491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Gill Sans"/>
              <a:buNone/>
            </a:pPr>
            <a:r>
              <a:rPr lang="es-MX">
                <a:solidFill>
                  <a:srgbClr val="00B050"/>
                </a:solidFill>
              </a:rPr>
              <a:t/>
            </a:r>
            <a:br>
              <a:rPr lang="es-MX">
                <a:solidFill>
                  <a:srgbClr val="00B050"/>
                </a:solidFill>
              </a:rPr>
            </a:br>
            <a:endParaRPr sz="1300">
              <a:solidFill>
                <a:srgbClr val="00B050"/>
              </a:solidFill>
            </a:endParaRPr>
          </a:p>
        </p:txBody>
      </p:sp>
      <p:sp>
        <p:nvSpPr>
          <p:cNvPr id="694" name="Google Shape;694;p62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95" name="Google Shape;695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62"/>
          <p:cNvSpPr txBox="1"/>
          <p:nvPr/>
        </p:nvSpPr>
        <p:spPr>
          <a:xfrm>
            <a:off x="395536" y="260648"/>
            <a:ext cx="756084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Gill Sans"/>
              <a:buNone/>
            </a:pPr>
            <a:r>
              <a:rPr lang="es-MX" sz="4400">
                <a:solidFill>
                  <a:srgbClr val="00B050"/>
                </a:solidFill>
                <a:latin typeface="Gill Sans"/>
                <a:ea typeface="Gill Sans"/>
                <a:cs typeface="Gill Sans"/>
                <a:sym typeface="Gill Sans"/>
              </a:rPr>
              <a:t>¿Qué es un insecto?</a:t>
            </a:r>
            <a:endParaRPr sz="1800">
              <a:solidFill>
                <a:srgbClr val="00B05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97" name="Google Shape;697;p62" descr="C:\Users\Bnja\AppData\Local\Microsoft\Windows\Temporary Internet Files\Content.IE5\9452UIB1\6318588244_b9da931477_b[1]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86608" y="3678307"/>
            <a:ext cx="3757392" cy="3179693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62"/>
          <p:cNvSpPr txBox="1">
            <a:spLocks noGrp="1"/>
          </p:cNvSpPr>
          <p:nvPr>
            <p:ph type="body" idx="1"/>
          </p:nvPr>
        </p:nvSpPr>
        <p:spPr>
          <a:xfrm>
            <a:off x="280754" y="1628800"/>
            <a:ext cx="4978896" cy="471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s-MX"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Animales con movimientos articulados conformados por exoesqueleto y </a:t>
            </a:r>
            <a:r>
              <a:rPr lang="es-MX" sz="2800" b="0" i="0" u="none" strike="noStrike" cap="none">
                <a:solidFill>
                  <a:srgbClr val="0000FF"/>
                </a:solidFill>
                <a:latin typeface="Gill Sans"/>
                <a:ea typeface="Gill Sans"/>
                <a:cs typeface="Gill Sans"/>
                <a:sym typeface="Gill Sans"/>
              </a:rPr>
              <a:t>6 patas </a:t>
            </a:r>
            <a:endParaRPr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s-MX"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Artrópodos (animales) segmentados en abdomen tórax y cabeza conformados por</a:t>
            </a:r>
            <a:r>
              <a:rPr lang="es-MX" sz="2800" b="0" i="0" u="none" strike="noStrike" cap="none">
                <a:solidFill>
                  <a:srgbClr val="0000FF"/>
                </a:solidFill>
                <a:latin typeface="Gill Sans"/>
                <a:ea typeface="Gill Sans"/>
                <a:cs typeface="Gill Sans"/>
                <a:sym typeface="Gill Sans"/>
              </a:rPr>
              <a:t> 6 patas articuladas</a:t>
            </a:r>
            <a:endParaRPr/>
          </a:p>
        </p:txBody>
      </p:sp>
      <p:pic>
        <p:nvPicPr>
          <p:cNvPr id="699" name="Google Shape;699;p62" descr="C:\Users\Bnja\AppData\Local\Microsoft\Windows\Temporary Internet Files\Content.IE5\9W4VWVRN\question-683251_640[1]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94600" y="2924944"/>
            <a:ext cx="1320672" cy="1700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8076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63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706" name="Google Shape;706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63"/>
          <p:cNvSpPr txBox="1"/>
          <p:nvPr/>
        </p:nvSpPr>
        <p:spPr>
          <a:xfrm>
            <a:off x="323528" y="2564904"/>
            <a:ext cx="4176464" cy="471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s-MX" sz="3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Nacer</a:t>
            </a:r>
            <a:endParaRPr/>
          </a:p>
          <a:p>
            <a:pPr marL="342900" marR="0" lvl="0" indent="-3429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s-MX" sz="3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Crecer</a:t>
            </a:r>
            <a:endParaRPr/>
          </a:p>
          <a:p>
            <a:pPr marL="342900" marR="0" lvl="0" indent="-342900" algn="l" rtl="0">
              <a:spcBef>
                <a:spcPts val="72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Arial"/>
              <a:buChar char="•"/>
            </a:pPr>
            <a:r>
              <a:rPr lang="es-MX" sz="3600" b="1">
                <a:solidFill>
                  <a:srgbClr val="0070C0"/>
                </a:solidFill>
                <a:latin typeface="Gill Sans"/>
                <a:ea typeface="Gill Sans"/>
                <a:cs typeface="Gill Sans"/>
                <a:sym typeface="Gill Sans"/>
              </a:rPr>
              <a:t>Comer  </a:t>
            </a:r>
            <a:endParaRPr/>
          </a:p>
          <a:p>
            <a:pPr marL="342900" marR="0" lvl="0" indent="-3429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s-MX" sz="3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Reproducirse</a:t>
            </a:r>
            <a:endParaRPr/>
          </a:p>
        </p:txBody>
      </p:sp>
      <p:sp>
        <p:nvSpPr>
          <p:cNvPr id="708" name="Google Shape;708;p63"/>
          <p:cNvSpPr txBox="1"/>
          <p:nvPr/>
        </p:nvSpPr>
        <p:spPr>
          <a:xfrm>
            <a:off x="395536" y="260648"/>
            <a:ext cx="756084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Gill Sans"/>
              <a:buNone/>
            </a:pPr>
            <a:r>
              <a:rPr lang="es-MX" sz="4400">
                <a:solidFill>
                  <a:srgbClr val="00B050"/>
                </a:solidFill>
                <a:latin typeface="Gill Sans"/>
                <a:ea typeface="Gill Sans"/>
                <a:cs typeface="Gill Sans"/>
                <a:sym typeface="Gill Sans"/>
              </a:rPr>
              <a:t>¿Qué es lo que busca un insecto?</a:t>
            </a:r>
            <a:endParaRPr sz="1800">
              <a:solidFill>
                <a:srgbClr val="00B05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709" name="Google Shape;709;p63" descr="C:\Users\Bnja\AppData\Local\Microsoft\Windows\Temporary Internet Files\Content.IE5\9W4VWVRN\bug-34375_960_720[2]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425869">
            <a:off x="4557166" y="2911258"/>
            <a:ext cx="4123319" cy="3212976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63"/>
          <p:cNvSpPr/>
          <p:nvPr/>
        </p:nvSpPr>
        <p:spPr>
          <a:xfrm>
            <a:off x="6228184" y="1513088"/>
            <a:ext cx="1944216" cy="1152128"/>
          </a:xfrm>
          <a:prstGeom prst="cloud">
            <a:avLst/>
          </a:prstGeom>
          <a:solidFill>
            <a:schemeClr val="lt1"/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¡QUE HAMBRE!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64"/>
          <p:cNvSpPr txBox="1"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Century Gothic"/>
              <a:buNone/>
            </a:pPr>
            <a:r>
              <a:rPr lang="es-MX" sz="3600" b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Insectos buenos y malos para nuestras plantas</a:t>
            </a:r>
            <a:endParaRPr sz="3600"/>
          </a:p>
        </p:txBody>
      </p:sp>
      <p:sp>
        <p:nvSpPr>
          <p:cNvPr id="718" name="Google Shape;718;p6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526692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/>
              <a:t>Algunos comerán hojas</a:t>
            </a:r>
            <a:endParaRPr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/>
              <a:t>Otros chuparan nutrientes de las hojas ó frutos</a:t>
            </a:r>
            <a:endParaRPr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/>
              <a:t>Otros comerán a otros insectos</a:t>
            </a:r>
            <a:endParaRPr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/>
              <a:t>Otros ayudaran a polinizar flores</a:t>
            </a:r>
            <a:endParaRPr/>
          </a:p>
        </p:txBody>
      </p:sp>
      <p:pic>
        <p:nvPicPr>
          <p:cNvPr id="719" name="Google Shape;719;p64" descr="C:\Users\Bnja\AppData\Local\Microsoft\Windows\Temporary Internet Files\Content.IE5\9W4VWVRN\Abeja[1]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69158" y="5069658"/>
            <a:ext cx="1991274" cy="1494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64" descr="C:\Users\Bnja\AppData\Local\Microsoft\Windows\Temporary Internet Files\Content.IE5\9W4VWVRN\14979905906_a5a2caed39_b[1]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88224" y="3665502"/>
            <a:ext cx="1872208" cy="1404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64" descr="C:\Users\Bnja\Desktop\Imagenes para talleres\Insectos\LANGOS~1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31294" y="1153066"/>
            <a:ext cx="2186068" cy="1301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64" descr="C:\Users\Bnja\Desktop\Imagenes para talleres\Insectos\thCA2I3TEM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96135" y="2420888"/>
            <a:ext cx="1753607" cy="1296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Google Shape;728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65"/>
          <p:cNvSpPr txBox="1"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Century Gothic"/>
              <a:buNone/>
            </a:pPr>
            <a:r>
              <a:rPr lang="es-MX" sz="3600" b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Insectos y su forma de alimentarse</a:t>
            </a:r>
            <a:endParaRPr sz="3600"/>
          </a:p>
        </p:txBody>
      </p:sp>
      <p:pic>
        <p:nvPicPr>
          <p:cNvPr id="730" name="Google Shape;730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520" y="1235446"/>
            <a:ext cx="8818464" cy="4785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oogle Shape;736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66"/>
          <p:cNvSpPr txBox="1"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Century Gothic"/>
              <a:buNone/>
            </a:pPr>
            <a:r>
              <a:rPr lang="es-MX" sz="3600" b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Insectos y su forma de alimentarse</a:t>
            </a:r>
            <a:endParaRPr sz="3600"/>
          </a:p>
        </p:txBody>
      </p:sp>
      <p:pic>
        <p:nvPicPr>
          <p:cNvPr id="738" name="Google Shape;738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540" y="1014757"/>
            <a:ext cx="8280920" cy="5655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0"/>
          <p:cNvSpPr txBox="1">
            <a:spLocks noGrp="1"/>
          </p:cNvSpPr>
          <p:nvPr>
            <p:ph type="title"/>
          </p:nvPr>
        </p:nvSpPr>
        <p:spPr>
          <a:xfrm>
            <a:off x="428596" y="0"/>
            <a:ext cx="699512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Gill Sans"/>
              <a:buNone/>
            </a:pPr>
            <a:r>
              <a:rPr lang="es-MX">
                <a:solidFill>
                  <a:srgbClr val="00B050"/>
                </a:solidFill>
              </a:rPr>
              <a:t>Temario:</a:t>
            </a:r>
            <a:endParaRPr sz="1300">
              <a:solidFill>
                <a:srgbClr val="00B050"/>
              </a:solidFill>
            </a:endParaRPr>
          </a:p>
        </p:txBody>
      </p:sp>
      <p:sp>
        <p:nvSpPr>
          <p:cNvPr id="170" name="Google Shape;170;p10"/>
          <p:cNvSpPr txBox="1">
            <a:spLocks noGrp="1"/>
          </p:cNvSpPr>
          <p:nvPr>
            <p:ph type="body" idx="1"/>
          </p:nvPr>
        </p:nvSpPr>
        <p:spPr>
          <a:xfrm>
            <a:off x="3571868" y="1285860"/>
            <a:ext cx="5572132" cy="557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AutoNum type="arabicPeriod"/>
            </a:pPr>
            <a:r>
              <a:rPr lang="es-MX" sz="2300" b="1">
                <a:latin typeface="Arial"/>
                <a:ea typeface="Arial"/>
                <a:cs typeface="Arial"/>
                <a:sym typeface="Arial"/>
              </a:rPr>
              <a:t>El  huerto y su importancia </a:t>
            </a:r>
            <a:endParaRPr/>
          </a:p>
          <a:p>
            <a:pPr marL="457200" lvl="0" indent="-333057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None/>
            </a:pPr>
            <a:endParaRPr sz="2300" b="1"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AutoNum type="arabicPeriod"/>
            </a:pPr>
            <a:r>
              <a:rPr lang="es-MX" sz="2300" b="1">
                <a:latin typeface="Arial"/>
                <a:ea typeface="Arial"/>
                <a:cs typeface="Arial"/>
                <a:sym typeface="Arial"/>
              </a:rPr>
              <a:t>¿Qué es una planta y cómo funciona?</a:t>
            </a:r>
            <a:endParaRPr/>
          </a:p>
          <a:p>
            <a:pPr marL="457200" lvl="0" indent="-333057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None/>
            </a:pPr>
            <a:endParaRPr sz="2300" b="1"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AutoNum type="arabicPeriod"/>
            </a:pPr>
            <a:r>
              <a:rPr lang="es-MX" sz="2300" b="1">
                <a:latin typeface="Arial"/>
                <a:ea typeface="Arial"/>
                <a:cs typeface="Arial"/>
                <a:sym typeface="Arial"/>
              </a:rPr>
              <a:t>Conociendo un suelo sano y sus componentes</a:t>
            </a:r>
            <a:endParaRPr/>
          </a:p>
          <a:p>
            <a:pPr marL="457200" lvl="0" indent="-333057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None/>
            </a:pPr>
            <a:endParaRPr sz="2300" b="1"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AutoNum type="arabicPeriod"/>
            </a:pPr>
            <a:r>
              <a:rPr lang="es-MX" sz="2300" b="1">
                <a:latin typeface="Arial"/>
                <a:ea typeface="Arial"/>
                <a:cs typeface="Arial"/>
                <a:sym typeface="Arial"/>
              </a:rPr>
              <a:t>Planear ayuda a mantener al huerto</a:t>
            </a:r>
            <a:endParaRPr/>
          </a:p>
          <a:p>
            <a:pPr marL="457200" lvl="0" indent="-333057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None/>
            </a:pPr>
            <a:endParaRPr sz="2300" b="1"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AutoNum type="arabicPeriod"/>
            </a:pPr>
            <a:r>
              <a:rPr lang="es-MX" sz="2300" b="1">
                <a:latin typeface="Arial"/>
                <a:ea typeface="Arial"/>
                <a:cs typeface="Arial"/>
                <a:sym typeface="Arial"/>
              </a:rPr>
              <a:t>Insectos, visitantes de nuestros huertos</a:t>
            </a:r>
            <a:endParaRPr/>
          </a:p>
          <a:p>
            <a:pPr marL="457200" lvl="0" indent="-333057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None/>
            </a:pPr>
            <a:endParaRPr sz="2300" b="1"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AutoNum type="arabicPeriod"/>
            </a:pPr>
            <a:r>
              <a:rPr lang="es-MX" sz="2300" b="1">
                <a:latin typeface="Arial"/>
                <a:ea typeface="Arial"/>
                <a:cs typeface="Arial"/>
                <a:sym typeface="Arial"/>
              </a:rPr>
              <a:t>Enfermedades, prevención y cuidados</a:t>
            </a:r>
            <a:endParaRPr/>
          </a:p>
          <a:p>
            <a:pPr marL="457200" lvl="0" indent="-333057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None/>
            </a:pPr>
            <a:endParaRPr sz="2300" b="1"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AutoNum type="arabicPeriod"/>
            </a:pPr>
            <a:r>
              <a:rPr lang="es-MX" sz="2300" b="1">
                <a:latin typeface="Arial"/>
                <a:ea typeface="Arial"/>
                <a:cs typeface="Arial"/>
                <a:sym typeface="Arial"/>
              </a:rPr>
              <a:t>Compostaje: manejo de residuos orgánicos</a:t>
            </a:r>
            <a:endParaRPr/>
          </a:p>
          <a:p>
            <a:pPr marL="457200" lvl="0" indent="-333057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None/>
            </a:pPr>
            <a:endParaRPr sz="2300" b="1"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AutoNum type="arabicPeriod"/>
            </a:pPr>
            <a:r>
              <a:rPr lang="es-MX" sz="2300" b="1">
                <a:latin typeface="Arial"/>
                <a:ea typeface="Arial"/>
                <a:cs typeface="Arial"/>
                <a:sym typeface="Arial"/>
              </a:rPr>
              <a:t>Buenas practicas para un huerto sano  </a:t>
            </a:r>
            <a:endParaRPr/>
          </a:p>
          <a:p>
            <a:pPr marL="457200" lvl="0" indent="-349250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-349250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-349250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-349250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-349250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-349250" algn="l" rtl="0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171" name="Google Shape;171;p10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72" name="Google Shape;172;p10" descr="https://longfordpc.com/images/gardener-clipart-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616" y="1772816"/>
            <a:ext cx="3604263" cy="5113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Google Shape;744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67"/>
          <p:cNvSpPr txBox="1"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Century Gothic"/>
              <a:buNone/>
            </a:pPr>
            <a:r>
              <a:rPr lang="es-MX" sz="3600" b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¿Como controlarlos?</a:t>
            </a:r>
            <a:endParaRPr sz="3600"/>
          </a:p>
        </p:txBody>
      </p:sp>
      <p:sp>
        <p:nvSpPr>
          <p:cNvPr id="746" name="Google Shape;746;p67"/>
          <p:cNvSpPr txBox="1">
            <a:spLocks noGrp="1"/>
          </p:cNvSpPr>
          <p:nvPr>
            <p:ph type="body" idx="1"/>
          </p:nvPr>
        </p:nvSpPr>
        <p:spPr>
          <a:xfrm>
            <a:off x="280754" y="1628800"/>
            <a:ext cx="4978896" cy="471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MX"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Monitoreo en tus plantas</a:t>
            </a:r>
            <a:endParaRPr/>
          </a:p>
          <a:p>
            <a:pPr marL="342900" lvl="0" indent="-17843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MX"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Aplicación de repelentes</a:t>
            </a:r>
            <a:endParaRPr/>
          </a:p>
          <a:p>
            <a:pPr marL="342900" lvl="0" indent="-17843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MX"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Aplicación de productos para control</a:t>
            </a:r>
            <a:endParaRPr/>
          </a:p>
          <a:p>
            <a:pPr marL="342900" lvl="0" indent="-17843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MX"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Buenas practicas de huerto</a:t>
            </a:r>
            <a:endParaRPr/>
          </a:p>
          <a:p>
            <a:pPr marL="0" marR="0" lvl="0" indent="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s-MX"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- Variedad de cultivos</a:t>
            </a:r>
            <a:endParaRPr/>
          </a:p>
          <a:p>
            <a:pPr marL="0" marR="0" lvl="0" indent="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s-MX"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- Flores</a:t>
            </a:r>
            <a:endParaRPr/>
          </a:p>
          <a:p>
            <a:pPr marL="0" marR="0" lvl="0" indent="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s-MX"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- Mantener plantas sanas </a:t>
            </a:r>
            <a:r>
              <a:rPr lang="es-MX" sz="2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(buen vigor)</a:t>
            </a:r>
            <a:endParaRPr/>
          </a:p>
        </p:txBody>
      </p:sp>
      <p:pic>
        <p:nvPicPr>
          <p:cNvPr id="747" name="Google Shape;747;p67" descr="http://4.bp.blogspot.com/_ucIihyRV0Gg/TIEtaA4gGjI/AAAAAAAAAoc/Srx1Dq5tMn4/s1600/004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2825" y="3861048"/>
            <a:ext cx="3600400" cy="27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67" descr="https://d2v9y0dukr6mq2.cloudfront.net/video/thumbnail/RjIL5sb/videoblocks-mature-man-researcher-researcher-looks-at-shaggy-caterpillar-through-magnifying-glass-insect-close-up_rgwkcbb17_thumbnail-full0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60032" y="1161044"/>
            <a:ext cx="3995936" cy="2247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" name="Google Shape;754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68"/>
          <p:cNvSpPr txBox="1">
            <a:spLocks noGrp="1"/>
          </p:cNvSpPr>
          <p:nvPr>
            <p:ph type="title"/>
          </p:nvPr>
        </p:nvSpPr>
        <p:spPr>
          <a:xfrm>
            <a:off x="395536" y="249289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Century Gothic"/>
              <a:buNone/>
            </a:pPr>
            <a:r>
              <a:rPr lang="es-MX" b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EJEMPLOS DE INSECTOS BUENOS Y MALOS PARA NUESTRO HUERTO</a:t>
            </a:r>
            <a:endParaRPr/>
          </a:p>
        </p:txBody>
      </p:sp>
    </p:spTree>
  </p:cSld>
  <p:clrMapOvr>
    <a:masterClrMapping/>
  </p:clrMapOvr>
  <p:transition spd="med"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69" descr="C:\Users\Bnja\Desktop\Imagenes para talleres\Insectos\green_stink_bug_0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420888"/>
            <a:ext cx="6655668" cy="4437112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69"/>
          <p:cNvSpPr/>
          <p:nvPr/>
        </p:nvSpPr>
        <p:spPr>
          <a:xfrm>
            <a:off x="4283968" y="548680"/>
            <a:ext cx="4320480" cy="2664296"/>
          </a:xfrm>
          <a:prstGeom prst="wedgeEllipseCallout">
            <a:avLst>
              <a:gd name="adj1" fmla="val -34298"/>
              <a:gd name="adj2" fmla="val 80597"/>
            </a:avLst>
          </a:prstGeom>
          <a:solidFill>
            <a:schemeClr val="accent1"/>
          </a:solidFill>
          <a:ln w="381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Hola! Yo me llamo chinche verde ó apestosa, y chupo los nutrientes de las hojas! Me gusta el clima cálido y me encanta volar cuando me siento amenazada</a:t>
            </a:r>
            <a:endParaRPr/>
          </a:p>
        </p:txBody>
      </p:sp>
      <p:sp>
        <p:nvSpPr>
          <p:cNvPr id="764" name="Google Shape;764;p69"/>
          <p:cNvSpPr txBox="1"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entury Gothic"/>
              <a:buNone/>
            </a:pPr>
            <a:r>
              <a:rPr lang="es-MX" b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MALO</a:t>
            </a:r>
            <a:endParaRPr/>
          </a:p>
        </p:txBody>
      </p:sp>
    </p:spTree>
  </p:cSld>
  <p:clrMapOvr>
    <a:masterClrMapping/>
  </p:clrMapOvr>
  <p:transition spd="med"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Google Shape;770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70"/>
          <p:cNvSpPr txBox="1"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entury Gothic"/>
              <a:buNone/>
            </a:pPr>
            <a:r>
              <a:rPr lang="es-MX" b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MALO</a:t>
            </a:r>
            <a:endParaRPr/>
          </a:p>
        </p:txBody>
      </p:sp>
      <p:pic>
        <p:nvPicPr>
          <p:cNvPr id="772" name="Google Shape;772;p70" descr="C:\Users\Bnja\Desktop\Imagenes para talleres\Insectos\mosca-blanc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1720" y="1982057"/>
            <a:ext cx="7092280" cy="4875943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70"/>
          <p:cNvSpPr/>
          <p:nvPr/>
        </p:nvSpPr>
        <p:spPr>
          <a:xfrm>
            <a:off x="0" y="332656"/>
            <a:ext cx="4860032" cy="3816424"/>
          </a:xfrm>
          <a:prstGeom prst="wedgeEllipseCallout">
            <a:avLst>
              <a:gd name="adj1" fmla="val 39029"/>
              <a:gd name="adj2" fmla="val 54050"/>
            </a:avLst>
          </a:prstGeom>
          <a:solidFill>
            <a:schemeClr val="accent1"/>
          </a:solidFill>
          <a:ln w="381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Hola mi nombre es mosquita blanca !,  soy muy pequeña para que me puedas observar a veces, me gusta esconderme entre la hojas y chupo los nutrientes de las hojas</a:t>
            </a:r>
            <a:endParaRPr/>
          </a:p>
        </p:txBody>
      </p:sp>
    </p:spTree>
  </p:cSld>
  <p:clrMapOvr>
    <a:masterClrMapping/>
  </p:clrMapOvr>
  <p:transition spd="med"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Google Shape;779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71"/>
          <p:cNvSpPr txBox="1"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entury Gothic"/>
              <a:buNone/>
            </a:pPr>
            <a:r>
              <a:rPr lang="es-MX" b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MALO</a:t>
            </a:r>
            <a:endParaRPr/>
          </a:p>
        </p:txBody>
      </p:sp>
      <p:pic>
        <p:nvPicPr>
          <p:cNvPr id="781" name="Google Shape;781;p71" descr="C:\Users\Bnja\Desktop\Imagenes para talleres\Insectos\img_remedios_caseros_contra_el_pulgon_28000_orig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9702" y="1130583"/>
            <a:ext cx="7204298" cy="5727417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71"/>
          <p:cNvSpPr/>
          <p:nvPr/>
        </p:nvSpPr>
        <p:spPr>
          <a:xfrm>
            <a:off x="0" y="332656"/>
            <a:ext cx="4860032" cy="3816424"/>
          </a:xfrm>
          <a:prstGeom prst="wedgeEllipseCallout">
            <a:avLst>
              <a:gd name="adj1" fmla="val 64899"/>
              <a:gd name="adj2" fmla="val 52553"/>
            </a:avLst>
          </a:prstGeom>
          <a:solidFill>
            <a:schemeClr val="accent1"/>
          </a:solidFill>
          <a:ln w="381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ACERCATE MÁS!</a:t>
            </a:r>
            <a:endParaRPr/>
          </a:p>
        </p:txBody>
      </p:sp>
    </p:spTree>
  </p:cSld>
  <p:clrMapOvr>
    <a:masterClrMapping/>
  </p:clrMapOvr>
  <p:transition spd="med"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Google Shape;788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72"/>
          <p:cNvSpPr txBox="1"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entury Gothic"/>
              <a:buNone/>
            </a:pPr>
            <a:r>
              <a:rPr lang="es-MX" b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MALO</a:t>
            </a:r>
            <a:endParaRPr/>
          </a:p>
        </p:txBody>
      </p:sp>
      <p:pic>
        <p:nvPicPr>
          <p:cNvPr id="790" name="Google Shape;790;p72" descr="C:\Users\Bnja\Desktop\Imagenes para talleres\Insectos\63_30486_ff81f67ea66019f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44724"/>
            <a:ext cx="9144000" cy="5913276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72"/>
          <p:cNvSpPr/>
          <p:nvPr/>
        </p:nvSpPr>
        <p:spPr>
          <a:xfrm>
            <a:off x="-2682" y="476672"/>
            <a:ext cx="3566570" cy="3096344"/>
          </a:xfrm>
          <a:prstGeom prst="wedgeEllipseCallout">
            <a:avLst>
              <a:gd name="adj1" fmla="val 44179"/>
              <a:gd name="adj2" fmla="val 51456"/>
            </a:avLst>
          </a:prstGeom>
          <a:solidFill>
            <a:schemeClr val="accent1"/>
          </a:solidFill>
          <a:ln w="381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HOLA! Mi nombre es pulgón, tengo parientes colores amarillos o negros, nos gusta chupar nutrientes de las hojas y nos reproducimos muy rápido!</a:t>
            </a:r>
            <a:endParaRPr/>
          </a:p>
        </p:txBody>
      </p:sp>
    </p:spTree>
  </p:cSld>
  <p:clrMapOvr>
    <a:masterClrMapping/>
  </p:clrMapOvr>
  <p:transition spd="med"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" name="Google Shape;797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73"/>
          <p:cNvSpPr txBox="1"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entury Gothic"/>
              <a:buNone/>
            </a:pPr>
            <a:r>
              <a:rPr lang="es-MX" b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BUENO</a:t>
            </a:r>
            <a:endParaRPr/>
          </a:p>
        </p:txBody>
      </p:sp>
      <p:pic>
        <p:nvPicPr>
          <p:cNvPr id="799" name="Google Shape;799;p73" descr="C:\Users\Bnja\Desktop\Imagenes para talleres\Insectos\Pulgon-marihuana-mariquit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52737"/>
            <a:ext cx="9144000" cy="5805264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Google Shape;800;p73"/>
          <p:cNvSpPr/>
          <p:nvPr/>
        </p:nvSpPr>
        <p:spPr>
          <a:xfrm>
            <a:off x="49086" y="188640"/>
            <a:ext cx="3744416" cy="2846784"/>
          </a:xfrm>
          <a:prstGeom prst="wedgeEllipseCallout">
            <a:avLst>
              <a:gd name="adj1" fmla="val 27694"/>
              <a:gd name="adj2" fmla="val 69290"/>
            </a:avLst>
          </a:prstGeom>
          <a:solidFill>
            <a:schemeClr val="accent1"/>
          </a:solidFill>
          <a:ln w="381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HOLA,  me llamo Catarina o mariquita, me encantan los jardines con flores y me gusta comer insectos, en especial pulgones</a:t>
            </a:r>
            <a:endParaRPr/>
          </a:p>
        </p:txBody>
      </p:sp>
    </p:spTree>
  </p:cSld>
  <p:clrMapOvr>
    <a:masterClrMapping/>
  </p:clrMapOvr>
  <p:transition spd="med"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" name="Google Shape;806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74"/>
          <p:cNvSpPr txBox="1"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entury Gothic"/>
              <a:buNone/>
            </a:pPr>
            <a:r>
              <a:rPr lang="es-MX" b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BUENO</a:t>
            </a:r>
            <a:endParaRPr/>
          </a:p>
        </p:txBody>
      </p:sp>
      <p:pic>
        <p:nvPicPr>
          <p:cNvPr id="808" name="Google Shape;808;p74" descr="C:\Users\Bnja\Desktop\Imagenes para talleres\Insectos\Hemiptera-reduviidae-Chinche-asesin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195343"/>
            <a:ext cx="6070252" cy="5662657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74"/>
          <p:cNvSpPr/>
          <p:nvPr/>
        </p:nvSpPr>
        <p:spPr>
          <a:xfrm>
            <a:off x="2987824" y="620688"/>
            <a:ext cx="4320480" cy="2952328"/>
          </a:xfrm>
          <a:prstGeom prst="wedgeEllipseCallout">
            <a:avLst>
              <a:gd name="adj1" fmla="val -38911"/>
              <a:gd name="adj2" fmla="val 92182"/>
            </a:avLst>
          </a:prstGeom>
          <a:solidFill>
            <a:schemeClr val="accent1"/>
          </a:solidFill>
          <a:ln w="381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Hola! Mi nombre es chinche asesina, me gusta comer otros insectos que pueden ser dañinos para tus plantas, no me confundas con mis parientes chinches chupa hojas!</a:t>
            </a:r>
            <a:endParaRPr/>
          </a:p>
        </p:txBody>
      </p:sp>
    </p:spTree>
  </p:cSld>
  <p:clrMapOvr>
    <a:masterClrMapping/>
  </p:clrMapOvr>
  <p:transition spd="med"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Google Shape;815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75"/>
          <p:cNvSpPr txBox="1"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entury Gothic"/>
              <a:buNone/>
            </a:pPr>
            <a:r>
              <a:rPr lang="es-MX" b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BUENO</a:t>
            </a:r>
            <a:endParaRPr/>
          </a:p>
        </p:txBody>
      </p:sp>
      <p:pic>
        <p:nvPicPr>
          <p:cNvPr id="817" name="Google Shape;817;p75" descr="C:\Users\Bnja\Desktop\Imagenes para talleres\Insectos\1024_crisopa_2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92374"/>
            <a:ext cx="5365626" cy="5365626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75"/>
          <p:cNvSpPr/>
          <p:nvPr/>
        </p:nvSpPr>
        <p:spPr>
          <a:xfrm>
            <a:off x="3491880" y="476672"/>
            <a:ext cx="4104456" cy="2966366"/>
          </a:xfrm>
          <a:prstGeom prst="wedgeEllipseCallout">
            <a:avLst>
              <a:gd name="adj1" fmla="val -66473"/>
              <a:gd name="adj2" fmla="val 73208"/>
            </a:avLst>
          </a:prstGeom>
          <a:solidFill>
            <a:schemeClr val="accent1"/>
          </a:solidFill>
          <a:ln w="381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2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Hola! Mi nombre es Crisopa, soy un insecto volador, que le gustan comer otros insectos pequeños, controlo plagas al alimentarme</a:t>
            </a:r>
            <a:endParaRPr/>
          </a:p>
        </p:txBody>
      </p:sp>
    </p:spTree>
  </p:cSld>
  <p:clrMapOvr>
    <a:masterClrMapping/>
  </p:clrMapOvr>
  <p:transition spd="med"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Google Shape;824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76"/>
          <p:cNvSpPr txBox="1"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entury Gothic"/>
              <a:buNone/>
            </a:pPr>
            <a:r>
              <a:rPr lang="es-MX" b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BUENO</a:t>
            </a:r>
            <a:endParaRPr/>
          </a:p>
        </p:txBody>
      </p:sp>
      <p:pic>
        <p:nvPicPr>
          <p:cNvPr id="826" name="Google Shape;826;p76" descr="C:\Users\Bnja\Desktop\Imagenes para talleres\Insectos\Apis_mellifera_-_Brassica_napus_-_Valingu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327467"/>
            <a:ext cx="6040710" cy="4530533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76"/>
          <p:cNvSpPr/>
          <p:nvPr/>
        </p:nvSpPr>
        <p:spPr>
          <a:xfrm>
            <a:off x="5364088" y="1052736"/>
            <a:ext cx="3528392" cy="2664296"/>
          </a:xfrm>
          <a:prstGeom prst="wedgeEllipseCallout">
            <a:avLst>
              <a:gd name="adj1" fmla="val -68633"/>
              <a:gd name="adj2" fmla="val 73923"/>
            </a:avLst>
          </a:prstGeom>
          <a:solidFill>
            <a:schemeClr val="accent1"/>
          </a:solidFill>
          <a:ln w="381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Hola! Seguro ya me conoces, soy una abeja, me encargo de comer polen y al momento de hacerlo también ayudo a la polinización de las plantas para que existan frutos </a:t>
            </a:r>
            <a:endParaRPr/>
          </a:p>
        </p:txBody>
      </p:sp>
    </p:spTree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9" name="Google Shape;179;p11"/>
          <p:cNvSpPr txBox="1"/>
          <p:nvPr/>
        </p:nvSpPr>
        <p:spPr>
          <a:xfrm>
            <a:off x="3143240" y="1294980"/>
            <a:ext cx="6000760" cy="538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800"/>
              <a:buFont typeface="Arial"/>
              <a:buChar char="•"/>
            </a:pPr>
            <a:r>
              <a:rPr lang="es-MX" sz="2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¿Que es Materia orgánica (M.O)?</a:t>
            </a:r>
            <a:endParaRPr/>
          </a:p>
          <a:p>
            <a:pPr marL="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s-MX" sz="23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Residuos vegetales y animales, está hecha de compuestos tales como carbohidratos, ligninas (leñoso) y proteínas.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800"/>
              <a:buFont typeface="Arial"/>
              <a:buChar char="•"/>
            </a:pPr>
            <a:r>
              <a:rPr lang="es-MX" sz="2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¿Qué papel tiene la M.O en nuestro huerto?</a:t>
            </a:r>
            <a:endParaRPr/>
          </a:p>
          <a:p>
            <a:pPr marL="0" marR="0" lvl="0" indent="-1460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s-MX" sz="23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Mejora la estructura del suelo, previene la erosión, mejora la capacidad de retención de agua y nutrientes. La cantidad de materia orgánica del suelo depende de la vegetación, el clima, textura del suelo y humedad en el mismo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11" descr="C:\Users\usuario\Downloads\Huerto Guamúchil\Talleres\Taller huertos bio-intensivos\compost-clipart-pit-hole-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75" y="3778984"/>
            <a:ext cx="2839442" cy="2000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1" descr="C:\Users\usuario\Downloads\Huerto Guamúchil\Talleres\Taller huertos bio-intensivos\compost-clipart-decomposing-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575" y="1531523"/>
            <a:ext cx="2839442" cy="1727622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Gill Sans"/>
              <a:buNone/>
            </a:pPr>
            <a:r>
              <a:rPr lang="es-MX">
                <a:solidFill>
                  <a:srgbClr val="00B050"/>
                </a:solidFill>
              </a:rPr>
              <a:t>Conceptos clave</a:t>
            </a:r>
            <a:endParaRPr/>
          </a:p>
        </p:txBody>
      </p:sp>
      <p:pic>
        <p:nvPicPr>
          <p:cNvPr id="183" name="Google Shape;18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" name="Google Shape;832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77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834" name="Google Shape;834;p77" descr="C:\Users\Bnja\Desktop\Taller suelo para principiantes\soil_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857496"/>
            <a:ext cx="9144000" cy="4000504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77"/>
          <p:cNvSpPr/>
          <p:nvPr/>
        </p:nvSpPr>
        <p:spPr>
          <a:xfrm>
            <a:off x="500034" y="2714620"/>
            <a:ext cx="8229600" cy="11430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114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FFA15D"/>
                    </a:gs>
                    <a:gs pos="25000">
                      <a:srgbClr val="FF9D54"/>
                    </a:gs>
                    <a:gs pos="50000">
                      <a:srgbClr val="F28D39"/>
                    </a:gs>
                    <a:gs pos="75000">
                      <a:srgbClr val="FF9D54"/>
                    </a:gs>
                    <a:gs pos="100000">
                      <a:srgbClr val="FFA15D"/>
                    </a:gs>
                  </a:gsLst>
                  <a:lin ang="5400000" scaled="0"/>
                </a:gradFill>
                <a:latin typeface="Gill Sans"/>
              </a:rPr>
              <a:t>Enfermedades, prevención y cuidados</a:t>
            </a:r>
          </a:p>
        </p:txBody>
      </p:sp>
      <p:pic>
        <p:nvPicPr>
          <p:cNvPr id="836" name="Google Shape;836;p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6" name="Google Shape;856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8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Century Gothic"/>
              <a:buNone/>
            </a:pPr>
            <a:r>
              <a:rPr lang="es-MX" b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es una enfermedad en una planta?</a:t>
            </a:r>
            <a:endParaRPr/>
          </a:p>
        </p:txBody>
      </p:sp>
      <p:sp>
        <p:nvSpPr>
          <p:cNvPr id="858" name="Google Shape;858;p80"/>
          <p:cNvSpPr txBox="1">
            <a:spLocks noGrp="1"/>
          </p:cNvSpPr>
          <p:nvPr>
            <p:ph type="body" idx="1"/>
          </p:nvPr>
        </p:nvSpPr>
        <p:spPr>
          <a:xfrm>
            <a:off x="457200" y="1412776"/>
            <a:ext cx="4978896" cy="471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s-MX"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Las </a:t>
            </a:r>
            <a:r>
              <a:rPr lang="es-MX" sz="28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enfermedades</a:t>
            </a:r>
            <a:r>
              <a:rPr lang="es-MX"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de las </a:t>
            </a:r>
            <a:r>
              <a:rPr lang="es-MX" sz="28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plantas</a:t>
            </a:r>
            <a:r>
              <a:rPr lang="es-MX"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son cambios ante los microorganismos malos, que cambian la integridad de la </a:t>
            </a:r>
            <a:r>
              <a:rPr lang="es-MX" sz="28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planta</a:t>
            </a:r>
            <a:r>
              <a:rPr lang="es-MX"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y pueden conducir a un mal desarrollo o a la muerte de la </a:t>
            </a:r>
            <a:r>
              <a:rPr lang="es-MX" sz="28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planta</a:t>
            </a:r>
            <a:r>
              <a:rPr lang="es-MX"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2800" b="0" i="0" u="none" strike="noStrike" cap="none">
              <a:solidFill>
                <a:srgbClr val="0000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859" name="Google Shape;859;p80" descr="Resultado de imagen para fungus in plan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8024" y="3701768"/>
            <a:ext cx="4248472" cy="3184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" name="Google Shape;865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entury Gothic"/>
              <a:buNone/>
            </a:pPr>
            <a:r>
              <a:rPr lang="es-MX" b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otras palabras…</a:t>
            </a:r>
            <a:endParaRPr/>
          </a:p>
        </p:txBody>
      </p:sp>
      <p:sp>
        <p:nvSpPr>
          <p:cNvPr id="867" name="Google Shape;867;p81"/>
          <p:cNvSpPr txBox="1">
            <a:spLocks noGrp="1"/>
          </p:cNvSpPr>
          <p:nvPr>
            <p:ph type="body" idx="1"/>
          </p:nvPr>
        </p:nvSpPr>
        <p:spPr>
          <a:xfrm>
            <a:off x="395536" y="1412776"/>
            <a:ext cx="8219256" cy="3744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s-MX"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Las </a:t>
            </a:r>
            <a:r>
              <a:rPr lang="es-MX" sz="28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enfermedades</a:t>
            </a:r>
            <a:r>
              <a:rPr lang="es-MX"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son microorganismos afectando el desarrollo de la planta</a:t>
            </a:r>
            <a:endParaRPr sz="2800" b="0" i="0" u="none" strike="noStrike" cap="none">
              <a:solidFill>
                <a:srgbClr val="0000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68" name="Google Shape;868;p81" descr="https://www.planetnatural.com/wp-content/uploads/2012/12/fusarium-wilt-tomato.jpg"/>
          <p:cNvSpPr/>
          <p:nvPr/>
        </p:nvSpPr>
        <p:spPr>
          <a:xfrm>
            <a:off x="155575" y="-2713038"/>
            <a:ext cx="5657850" cy="5657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69" name="Google Shape;869;p81" descr="https://www.planetnatural.com/wp-content/uploads/2012/12/fusarium-wilt-tomato.jpg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870" name="Google Shape;870;p81" descr="http://www.veggiegardeningtips.com/wp-content/uploads/2009/08/Diseased-Tomato-Plant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7704" y="2492896"/>
            <a:ext cx="5544616" cy="4158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" name="Google Shape;876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8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Century Gothic"/>
              <a:buNone/>
            </a:pPr>
            <a:r>
              <a:rPr lang="es-MX" b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partes de la planta pueden enfermarse?</a:t>
            </a:r>
            <a:endParaRPr/>
          </a:p>
        </p:txBody>
      </p:sp>
      <p:sp>
        <p:nvSpPr>
          <p:cNvPr id="878" name="Google Shape;878;p8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MX" b="1"/>
              <a:t>Hojas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MX"/>
              <a:t>Tallos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MX" b="1"/>
              <a:t>Raíces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MX"/>
              <a:t>Fruto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879" name="Google Shape;879;p82" descr="https://s3-eu-west-1.amazonaws.com/ppreviews-plos-725668748/599558/preview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64088" y="4916952"/>
            <a:ext cx="3312368" cy="1941048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82" descr="https://plant-pest-advisory.rutgers.edu/wp-content/uploads/2018/10/BDM.jpg"/>
          <p:cNvSpPr/>
          <p:nvPr/>
        </p:nvSpPr>
        <p:spPr>
          <a:xfrm>
            <a:off x="155575" y="-2713038"/>
            <a:ext cx="4238625" cy="5657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81" name="Google Shape;881;p82" descr="https://plant-pest-advisory.rutgers.edu/wp-content/uploads/2018/10/BDM.jpg"/>
          <p:cNvSpPr/>
          <p:nvPr/>
        </p:nvSpPr>
        <p:spPr>
          <a:xfrm>
            <a:off x="155575" y="-2713038"/>
            <a:ext cx="4238625" cy="5657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82" name="Google Shape;882;p82" descr="https://plant-pest-advisory.rutgers.edu/wp-content/uploads/2018/10/BDM.jpg"/>
          <p:cNvSpPr/>
          <p:nvPr/>
        </p:nvSpPr>
        <p:spPr>
          <a:xfrm>
            <a:off x="155575" y="-2713038"/>
            <a:ext cx="4238625" cy="5657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883" name="Google Shape;883;p82" descr="Imagen relacionad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80112" y="1533329"/>
            <a:ext cx="2376264" cy="3171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" name="Google Shape;889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8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entury Gothic"/>
              <a:buNone/>
            </a:pPr>
            <a:r>
              <a:rPr lang="es-MX" b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Cenicillas</a:t>
            </a:r>
            <a:endParaRPr/>
          </a:p>
        </p:txBody>
      </p:sp>
      <p:sp>
        <p:nvSpPr>
          <p:cNvPr id="891" name="Google Shape;891;p83"/>
          <p:cNvSpPr txBox="1">
            <a:spLocks noGrp="1"/>
          </p:cNvSpPr>
          <p:nvPr>
            <p:ph type="body" idx="1"/>
          </p:nvPr>
        </p:nvSpPr>
        <p:spPr>
          <a:xfrm>
            <a:off x="323528" y="1196752"/>
            <a:ext cx="4258816" cy="530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2800"/>
              <a:t>Son ocasionadas por hongos y normalmente crecen sobre las hojas de la planta.</a:t>
            </a:r>
            <a:endParaRPr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2800"/>
              <a:t>Las cenicillas al ser un hongo, les gusta el clima húmedo y frio sobre las hojas</a:t>
            </a:r>
            <a:endParaRPr/>
          </a:p>
          <a:p>
            <a:pPr marL="342900" lvl="0" indent="-17843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2800"/>
              <a:t>Recomendación:</a:t>
            </a:r>
            <a:endParaRPr/>
          </a:p>
          <a:p>
            <a:pPr marL="342900" lvl="1" indent="-342900" algn="l" rtl="0">
              <a:spcBef>
                <a:spcPts val="407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es-MX" sz="2200">
                <a:solidFill>
                  <a:srgbClr val="FF0000"/>
                </a:solidFill>
              </a:rPr>
              <a:t>SODIO DE BICARBONATO- </a:t>
            </a:r>
            <a:r>
              <a:rPr lang="es-MX" sz="2200"/>
              <a:t>3 CDAS por litro de agua rociado sobre las hojas en la mañana o atardecer</a:t>
            </a:r>
            <a:r>
              <a:rPr lang="es-MX" sz="1500"/>
              <a:t> pero cuando hay tiempo para que se puedan secar</a:t>
            </a:r>
            <a:endParaRPr sz="2200"/>
          </a:p>
          <a:p>
            <a:pPr marL="342900" lvl="0" indent="-342900" algn="l" rtl="0">
              <a:spcBef>
                <a:spcPts val="407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00"/>
          </a:p>
          <a:p>
            <a:pPr marL="342900" lvl="0" indent="-17843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/>
          </a:p>
          <a:p>
            <a:pPr marL="342900" lvl="0" indent="-17843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/>
          </a:p>
          <a:p>
            <a:pPr marL="342900" lvl="0" indent="-17843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/>
          </a:p>
        </p:txBody>
      </p:sp>
      <p:sp>
        <p:nvSpPr>
          <p:cNvPr id="892" name="Google Shape;892;p83" descr="https://plant-pest-advisory.rutgers.edu/wp-content/uploads/2018/10/BDM.jpg"/>
          <p:cNvSpPr/>
          <p:nvPr/>
        </p:nvSpPr>
        <p:spPr>
          <a:xfrm>
            <a:off x="155575" y="-2713038"/>
            <a:ext cx="4238625" cy="5657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93" name="Google Shape;893;p83" descr="https://plant-pest-advisory.rutgers.edu/wp-content/uploads/2018/10/BDM.jpg"/>
          <p:cNvSpPr/>
          <p:nvPr/>
        </p:nvSpPr>
        <p:spPr>
          <a:xfrm>
            <a:off x="155575" y="-2713038"/>
            <a:ext cx="4238625" cy="5657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894" name="Google Shape;894;p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9992" y="2204864"/>
            <a:ext cx="4416492" cy="331236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" name="Google Shape;900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8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entury Gothic"/>
              <a:buNone/>
            </a:pPr>
            <a:r>
              <a:rPr lang="es-MX" b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Fusarium </a:t>
            </a:r>
            <a:r>
              <a:rPr lang="es-MX" sz="1600" b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(hongos en el suelo)</a:t>
            </a:r>
            <a:endParaRPr sz="1600"/>
          </a:p>
        </p:txBody>
      </p:sp>
      <p:sp>
        <p:nvSpPr>
          <p:cNvPr id="902" name="Google Shape;902;p84"/>
          <p:cNvSpPr txBox="1">
            <a:spLocks noGrp="1"/>
          </p:cNvSpPr>
          <p:nvPr>
            <p:ph type="body" idx="1"/>
          </p:nvPr>
        </p:nvSpPr>
        <p:spPr>
          <a:xfrm>
            <a:off x="323528" y="1196752"/>
            <a:ext cx="4258816" cy="530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2800"/>
              <a:t>Son ocasionadas por hongos que se encuentran en el suelo</a:t>
            </a:r>
            <a:endParaRPr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2800"/>
              <a:t>A este hongo le gustan los suelos arcillosos, mientras mas agua hechamos mas se desarrolla</a:t>
            </a:r>
            <a:endParaRPr/>
          </a:p>
          <a:p>
            <a:pPr marL="342900" lvl="0" indent="-17843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2800"/>
              <a:t>Recomendación:</a:t>
            </a:r>
            <a:endParaRPr/>
          </a:p>
          <a:p>
            <a:pPr marL="342900" lvl="1" indent="-342900" algn="l" rtl="0">
              <a:spcBef>
                <a:spcPts val="407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es-MX" sz="2200">
                <a:solidFill>
                  <a:srgbClr val="FF0000"/>
                </a:solidFill>
              </a:rPr>
              <a:t>Suelos sanos, con aireación, materia orgánica y porosos.</a:t>
            </a:r>
            <a:endParaRPr sz="2200"/>
          </a:p>
          <a:p>
            <a:pPr marL="342900" lvl="0" indent="-342900" algn="l" rtl="0">
              <a:spcBef>
                <a:spcPts val="407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00"/>
          </a:p>
          <a:p>
            <a:pPr marL="342900" lvl="0" indent="-17843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/>
          </a:p>
          <a:p>
            <a:pPr marL="342900" lvl="0" indent="-17843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/>
          </a:p>
          <a:p>
            <a:pPr marL="342900" lvl="0" indent="-17843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/>
          </a:p>
        </p:txBody>
      </p:sp>
      <p:sp>
        <p:nvSpPr>
          <p:cNvPr id="903" name="Google Shape;903;p84" descr="https://plant-pest-advisory.rutgers.edu/wp-content/uploads/2018/10/BDM.jpg"/>
          <p:cNvSpPr/>
          <p:nvPr/>
        </p:nvSpPr>
        <p:spPr>
          <a:xfrm>
            <a:off x="155575" y="-2713038"/>
            <a:ext cx="4238625" cy="5657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04" name="Google Shape;904;p84" descr="https://plant-pest-advisory.rutgers.edu/wp-content/uploads/2018/10/BDM.jpg"/>
          <p:cNvSpPr/>
          <p:nvPr/>
        </p:nvSpPr>
        <p:spPr>
          <a:xfrm>
            <a:off x="155575" y="-2713038"/>
            <a:ext cx="4238625" cy="5657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905" name="Google Shape;905;p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20072" y="2132856"/>
            <a:ext cx="3601885" cy="371623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wipe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" name="Google Shape;911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8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entury Gothic"/>
              <a:buNone/>
            </a:pPr>
            <a:r>
              <a:rPr lang="es-MX" b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Negrilla </a:t>
            </a:r>
            <a:r>
              <a:rPr lang="es-MX" sz="1600" b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(hongos en el fruto)</a:t>
            </a:r>
            <a:endParaRPr sz="1600"/>
          </a:p>
        </p:txBody>
      </p:sp>
      <p:sp>
        <p:nvSpPr>
          <p:cNvPr id="913" name="Google Shape;913;p85"/>
          <p:cNvSpPr txBox="1">
            <a:spLocks noGrp="1"/>
          </p:cNvSpPr>
          <p:nvPr>
            <p:ph type="body" idx="1"/>
          </p:nvPr>
        </p:nvSpPr>
        <p:spPr>
          <a:xfrm>
            <a:off x="323528" y="1196752"/>
            <a:ext cx="4258816" cy="530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2800"/>
              <a:t>Son ocasionadas por hongos que se encuentran en el aire.</a:t>
            </a:r>
            <a:endParaRPr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2800"/>
              <a:t>A este hongo le gustan los azucares de los frutos,  tenemos que cuidar que no maduren mucho o tengan daño.</a:t>
            </a:r>
            <a:endParaRPr/>
          </a:p>
          <a:p>
            <a:pPr marL="342900" lvl="0" indent="-17843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2800"/>
              <a:t>Recomendación:</a:t>
            </a:r>
            <a:endParaRPr/>
          </a:p>
          <a:p>
            <a:pPr marL="342900" lvl="1" indent="-342900" algn="l" rtl="0">
              <a:spcBef>
                <a:spcPts val="407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es-MX" sz="2200">
                <a:solidFill>
                  <a:srgbClr val="FF0000"/>
                </a:solidFill>
              </a:rPr>
              <a:t>Cosechar a tiempo nuestros frutos, controlar insectos</a:t>
            </a:r>
            <a:endParaRPr sz="2200"/>
          </a:p>
          <a:p>
            <a:pPr marL="342900" lvl="0" indent="-342900" algn="l" rtl="0">
              <a:spcBef>
                <a:spcPts val="407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00"/>
          </a:p>
          <a:p>
            <a:pPr marL="342900" lvl="0" indent="-17843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/>
          </a:p>
          <a:p>
            <a:pPr marL="342900" lvl="0" indent="-17843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/>
          </a:p>
          <a:p>
            <a:pPr marL="342900" lvl="0" indent="-17843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/>
          </a:p>
        </p:txBody>
      </p:sp>
      <p:sp>
        <p:nvSpPr>
          <p:cNvPr id="914" name="Google Shape;914;p85" descr="https://plant-pest-advisory.rutgers.edu/wp-content/uploads/2018/10/BDM.jpg"/>
          <p:cNvSpPr/>
          <p:nvPr/>
        </p:nvSpPr>
        <p:spPr>
          <a:xfrm>
            <a:off x="155575" y="-2713038"/>
            <a:ext cx="4238625" cy="5657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15" name="Google Shape;915;p85" descr="https://plant-pest-advisory.rutgers.edu/wp-content/uploads/2018/10/BDM.jpg"/>
          <p:cNvSpPr/>
          <p:nvPr/>
        </p:nvSpPr>
        <p:spPr>
          <a:xfrm>
            <a:off x="155575" y="-2713038"/>
            <a:ext cx="4238625" cy="5657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916" name="Google Shape;916;p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9992" y="2348880"/>
            <a:ext cx="4392488" cy="257819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" name="Google Shape;922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8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entury Gothic"/>
              <a:buNone/>
            </a:pPr>
            <a:r>
              <a:rPr lang="es-MX" b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Hojas curvas </a:t>
            </a:r>
            <a:r>
              <a:rPr lang="es-MX" sz="1600" b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(virus en el hojas)</a:t>
            </a:r>
            <a:endParaRPr sz="1600"/>
          </a:p>
        </p:txBody>
      </p:sp>
      <p:sp>
        <p:nvSpPr>
          <p:cNvPr id="924" name="Google Shape;924;p86"/>
          <p:cNvSpPr txBox="1">
            <a:spLocks noGrp="1"/>
          </p:cNvSpPr>
          <p:nvPr>
            <p:ph type="body" idx="1"/>
          </p:nvPr>
        </p:nvSpPr>
        <p:spPr>
          <a:xfrm>
            <a:off x="323528" y="1196752"/>
            <a:ext cx="4258816" cy="530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MX" sz="2800"/>
              <a:t>Son ocasionadas por un insecto llamado mosquita blanca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MX" sz="2800"/>
              <a:t>Este virus se desarrolla rápidamente entre mas mosquita blanca se vea en el cultivo</a:t>
            </a:r>
            <a:endParaRPr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MX" sz="2800"/>
              <a:t>Recomendación:</a:t>
            </a:r>
            <a:endParaRPr/>
          </a:p>
          <a:p>
            <a:pPr marL="342900" lvl="1" indent="-342900" algn="l" rtl="0">
              <a:spcBef>
                <a:spcPts val="440"/>
              </a:spcBef>
              <a:spcAft>
                <a:spcPts val="0"/>
              </a:spcAft>
              <a:buClr>
                <a:srgbClr val="FF0000"/>
              </a:buClr>
              <a:buSzPts val="2200"/>
              <a:buNone/>
            </a:pPr>
            <a:r>
              <a:rPr lang="es-MX" sz="2200">
                <a:solidFill>
                  <a:srgbClr val="FF0000"/>
                </a:solidFill>
              </a:rPr>
              <a:t>Controlar el vector (mosquita blanca)</a:t>
            </a:r>
            <a:endParaRPr sz="2200"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</p:txBody>
      </p:sp>
      <p:sp>
        <p:nvSpPr>
          <p:cNvPr id="925" name="Google Shape;925;p86" descr="https://plant-pest-advisory.rutgers.edu/wp-content/uploads/2018/10/BDM.jpg"/>
          <p:cNvSpPr/>
          <p:nvPr/>
        </p:nvSpPr>
        <p:spPr>
          <a:xfrm>
            <a:off x="155575" y="-2713038"/>
            <a:ext cx="4238625" cy="5657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26" name="Google Shape;926;p86" descr="https://plant-pest-advisory.rutgers.edu/wp-content/uploads/2018/10/BDM.jpg"/>
          <p:cNvSpPr/>
          <p:nvPr/>
        </p:nvSpPr>
        <p:spPr>
          <a:xfrm>
            <a:off x="155575" y="-2713038"/>
            <a:ext cx="4238625" cy="5657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927" name="Google Shape;927;p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4048" y="1412776"/>
            <a:ext cx="3897371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8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32040" y="4221088"/>
            <a:ext cx="3986157" cy="2232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4" name="Google Shape;934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p8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entury Gothic"/>
              <a:buNone/>
            </a:pPr>
            <a:r>
              <a:rPr lang="es-MX" b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Nematodos</a:t>
            </a:r>
            <a:endParaRPr sz="1600"/>
          </a:p>
        </p:txBody>
      </p:sp>
      <p:sp>
        <p:nvSpPr>
          <p:cNvPr id="936" name="Google Shape;936;p87"/>
          <p:cNvSpPr txBox="1">
            <a:spLocks noGrp="1"/>
          </p:cNvSpPr>
          <p:nvPr>
            <p:ph type="body" idx="1"/>
          </p:nvPr>
        </p:nvSpPr>
        <p:spPr>
          <a:xfrm>
            <a:off x="323528" y="1196752"/>
            <a:ext cx="4258816" cy="530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2800"/>
              <a:t>Son ocasionadas por un animal microscópico llamado nematodo</a:t>
            </a:r>
            <a:endParaRPr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2800"/>
              <a:t>Este animal se desarrolla rápidamente entre las raíces, y se multiplican cuando no hay materia orgánica en el suelo</a:t>
            </a:r>
            <a:endParaRPr/>
          </a:p>
          <a:p>
            <a:pPr marL="342900" lvl="0" indent="-17843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2800"/>
              <a:t>Recomendación:</a:t>
            </a:r>
            <a:endParaRPr/>
          </a:p>
          <a:p>
            <a:pPr marL="342900" lvl="1" indent="-342900" algn="l" rtl="0">
              <a:spcBef>
                <a:spcPts val="407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es-MX" sz="2200">
                <a:solidFill>
                  <a:srgbClr val="FF0000"/>
                </a:solidFill>
              </a:rPr>
              <a:t>Agregar materia orgánica al suelo cada ciclo, rotación de cultivo.</a:t>
            </a:r>
            <a:endParaRPr sz="2200"/>
          </a:p>
          <a:p>
            <a:pPr marL="342900" lvl="0" indent="-342900" algn="l" rtl="0">
              <a:spcBef>
                <a:spcPts val="407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00"/>
          </a:p>
          <a:p>
            <a:pPr marL="342900" lvl="0" indent="-17843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/>
          </a:p>
          <a:p>
            <a:pPr marL="342900" lvl="0" indent="-17843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/>
          </a:p>
          <a:p>
            <a:pPr marL="342900" lvl="0" indent="-17843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/>
          </a:p>
        </p:txBody>
      </p:sp>
      <p:sp>
        <p:nvSpPr>
          <p:cNvPr id="937" name="Google Shape;937;p87" descr="https://plant-pest-advisory.rutgers.edu/wp-content/uploads/2018/10/BDM.jpg"/>
          <p:cNvSpPr/>
          <p:nvPr/>
        </p:nvSpPr>
        <p:spPr>
          <a:xfrm>
            <a:off x="155575" y="-2713038"/>
            <a:ext cx="4238625" cy="5657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38" name="Google Shape;938;p87" descr="https://plant-pest-advisory.rutgers.edu/wp-content/uploads/2018/10/BDM.jpg"/>
          <p:cNvSpPr/>
          <p:nvPr/>
        </p:nvSpPr>
        <p:spPr>
          <a:xfrm>
            <a:off x="155575" y="-2713038"/>
            <a:ext cx="4238625" cy="5657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39" name="Google Shape;939;p87" descr="Resultado de imagen para nematodes in tomato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940" name="Google Shape;940;p87" descr="https://www.plantanswers.com/articles/images/nematodes/(3)-Foliage-damage-and-reduced-production-on-nematode-infected-plant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6056" y="1268760"/>
            <a:ext cx="3600400" cy="2401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87" descr="http://1.bp.blogspot.com/-fe945Cb6_EM/T2gFH69zb9I/AAAAAAAAAZQ/TJH1ECqHyyw/s1600/soils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60032" y="3887670"/>
            <a:ext cx="3960440" cy="2970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6" name="Google Shape;946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947" name="Google Shape;947;p88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948" name="Google Shape;948;p88" descr="C:\Users\Bnja\Desktop\Taller suelo para principiantes\soil_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857496"/>
            <a:ext cx="9144000" cy="4000504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Google Shape;949;p88"/>
          <p:cNvSpPr/>
          <p:nvPr/>
        </p:nvSpPr>
        <p:spPr>
          <a:xfrm>
            <a:off x="500034" y="2714620"/>
            <a:ext cx="8229600" cy="11430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114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FFA15D"/>
                    </a:gs>
                    <a:gs pos="25000">
                      <a:srgbClr val="FF9D54"/>
                    </a:gs>
                    <a:gs pos="50000">
                      <a:srgbClr val="F28D39"/>
                    </a:gs>
                    <a:gs pos="75000">
                      <a:srgbClr val="FF9D54"/>
                    </a:gs>
                    <a:gs pos="100000">
                      <a:srgbClr val="FFA15D"/>
                    </a:gs>
                  </a:gsLst>
                  <a:lin ang="5400000" scaled="0"/>
                </a:gradFill>
                <a:latin typeface="Gill Sans"/>
              </a:rPr>
              <a:t>Buenas practicas </a:t>
            </a:r>
            <a:br>
              <a:rPr b="1" i="0">
                <a:ln w="114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FFA15D"/>
                    </a:gs>
                    <a:gs pos="25000">
                      <a:srgbClr val="FF9D54"/>
                    </a:gs>
                    <a:gs pos="50000">
                      <a:srgbClr val="F28D39"/>
                    </a:gs>
                    <a:gs pos="75000">
                      <a:srgbClr val="FF9D54"/>
                    </a:gs>
                    <a:gs pos="100000">
                      <a:srgbClr val="FFA15D"/>
                    </a:gs>
                  </a:gsLst>
                  <a:lin ang="5400000" scaled="0"/>
                </a:gradFill>
                <a:latin typeface="Gill Sans"/>
              </a:rPr>
            </a:br>
            <a:r>
              <a:rPr b="1" i="0">
                <a:ln w="114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FFA15D"/>
                    </a:gs>
                    <a:gs pos="25000">
                      <a:srgbClr val="FF9D54"/>
                    </a:gs>
                    <a:gs pos="50000">
                      <a:srgbClr val="F28D39"/>
                    </a:gs>
                    <a:gs pos="75000">
                      <a:srgbClr val="FF9D54"/>
                    </a:gs>
                    <a:gs pos="100000">
                      <a:srgbClr val="FFA15D"/>
                    </a:gs>
                  </a:gsLst>
                  <a:lin ang="5400000" scaled="0"/>
                </a:gradFill>
                <a:latin typeface="Gill Sans"/>
              </a:rPr>
              <a:t>para un huerto sano</a:t>
            </a:r>
          </a:p>
        </p:txBody>
      </p:sp>
      <p:pic>
        <p:nvPicPr>
          <p:cNvPr id="950" name="Google Shape;950;p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2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0" name="Google Shape;190;p12"/>
          <p:cNvSpPr txBox="1"/>
          <p:nvPr/>
        </p:nvSpPr>
        <p:spPr>
          <a:xfrm>
            <a:off x="2421787" y="1052736"/>
            <a:ext cx="6429452" cy="7048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800"/>
              <a:buFont typeface="Arial"/>
              <a:buChar char="•"/>
            </a:pPr>
            <a:r>
              <a:rPr lang="es-MX" sz="2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¿Que es agricultura orgánica?</a:t>
            </a:r>
            <a:endParaRPr/>
          </a:p>
          <a:p>
            <a:pPr marL="0" marR="0" lvl="0" indent="-1143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MX" sz="18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Métodos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culturales, biológicos y mecánicos, en </a:t>
            </a:r>
            <a:r>
              <a:rPr lang="es-MX" sz="18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contraposición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al uso de </a:t>
            </a:r>
            <a:r>
              <a:rPr lang="es-MX" sz="18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materiales sintéticos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para cumplir cada función específica dentro del sistema, que fomenta y mejora la salud del </a:t>
            </a:r>
            <a:r>
              <a:rPr lang="es-MX" sz="18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agro-ecosistema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77800" algn="just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800"/>
              <a:buFont typeface="Arial"/>
              <a:buChar char="•"/>
            </a:pPr>
            <a:r>
              <a:rPr lang="es-MX" sz="2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¿Que es la Agroecología?</a:t>
            </a:r>
            <a:endParaRPr/>
          </a:p>
          <a:p>
            <a:pPr marL="0" marR="0" lvl="0" indent="-1143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“Promueve la gestión ecológica de los sistemas biológicos mediante </a:t>
            </a:r>
            <a:r>
              <a:rPr lang="es-MX" sz="18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formas colectivas de acción social 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 redirigen el curso de la co-evolución entre la naturaleza y </a:t>
            </a:r>
            <a:r>
              <a:rPr lang="es-MX" sz="18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la sociedad con el fin de afrontar “la crisis de modernidad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595959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término agroecología ha llegado a significar muchas cosas. Definida a grosso modo, la Agroecología a menudo incorpora </a:t>
            </a:r>
            <a:r>
              <a:rPr lang="es-MX" sz="18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ideas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sobre un enfoque de la agricultura más ligado al medio ambiente y más </a:t>
            </a:r>
            <a:r>
              <a:rPr lang="es-MX" sz="18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sensible socialmente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centrada no sólo en la producción sino también en la </a:t>
            </a:r>
            <a:r>
              <a:rPr lang="es-MX" sz="18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sostenibilidad ecológica </a:t>
            </a:r>
            <a:r>
              <a:rPr lang="es-MX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del sistema de producción.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12" descr="https://longfordpc.com/images/gardener-clipart-organic-farming-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037" y="1156343"/>
            <a:ext cx="2000264" cy="2000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2" descr="https://longfordpc.com/images/compost-clipart-waste-14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599" y="3686437"/>
            <a:ext cx="2216590" cy="2185804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2"/>
          <p:cNvSpPr txBox="1">
            <a:spLocks noGrp="1"/>
          </p:cNvSpPr>
          <p:nvPr>
            <p:ph type="title"/>
          </p:nvPr>
        </p:nvSpPr>
        <p:spPr>
          <a:xfrm>
            <a:off x="155575" y="3881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Gill Sans"/>
              <a:buNone/>
            </a:pPr>
            <a:r>
              <a:rPr lang="es-MX">
                <a:solidFill>
                  <a:srgbClr val="00B050"/>
                </a:solidFill>
              </a:rPr>
              <a:t>Conceptos clave</a:t>
            </a:r>
            <a:endParaRPr/>
          </a:p>
        </p:txBody>
      </p:sp>
      <p:pic>
        <p:nvPicPr>
          <p:cNvPr id="194" name="Google Shape;194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5" name="Google Shape;955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8076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Google Shape;956;p89"/>
          <p:cNvSpPr txBox="1">
            <a:spLocks noGrp="1"/>
          </p:cNvSpPr>
          <p:nvPr>
            <p:ph type="title"/>
          </p:nvPr>
        </p:nvSpPr>
        <p:spPr>
          <a:xfrm>
            <a:off x="395536" y="0"/>
            <a:ext cx="699512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Gill Sans"/>
              <a:buNone/>
            </a:pPr>
            <a:r>
              <a:rPr lang="es-MX" sz="3200">
                <a:solidFill>
                  <a:srgbClr val="00B050"/>
                </a:solidFill>
              </a:rPr>
              <a:t>Agregar materia orgánica a nuestros suelos</a:t>
            </a:r>
            <a:endParaRPr/>
          </a:p>
        </p:txBody>
      </p:sp>
      <p:sp>
        <p:nvSpPr>
          <p:cNvPr id="957" name="Google Shape;957;p89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958" name="Google Shape;958;p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959" name="Google Shape;959;p89" descr="https://www.kellogggarden.com/wp-content/uploads/2018/02/biochar-soil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83967" y="2060848"/>
            <a:ext cx="4706751" cy="3129489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Google Shape;960;p89"/>
          <p:cNvSpPr txBox="1">
            <a:spLocks noGrp="1"/>
          </p:cNvSpPr>
          <p:nvPr>
            <p:ph type="body" idx="1"/>
          </p:nvPr>
        </p:nvSpPr>
        <p:spPr>
          <a:xfrm>
            <a:off x="460375" y="1294980"/>
            <a:ext cx="3767336" cy="530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s-MX" sz="2200"/>
              <a:t>La materia orgánica es la que mejorará nuestros suelos en textura, alimento para nuestras plantas y retención de agua</a:t>
            </a:r>
            <a:endParaRPr/>
          </a:p>
          <a:p>
            <a:pPr marL="342900" lvl="0" indent="-2032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s-MX" sz="2200"/>
              <a:t>Mejorará la vida microobiana de nuestros suelos aumentando la vida en el para mejor descomposición de los nutrientes</a:t>
            </a:r>
            <a:endParaRPr sz="2800"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Google Shape;965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p90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67" name="Google Shape;967;p90"/>
          <p:cNvSpPr txBox="1">
            <a:spLocks noGrp="1"/>
          </p:cNvSpPr>
          <p:nvPr>
            <p:ph type="body" idx="1"/>
          </p:nvPr>
        </p:nvSpPr>
        <p:spPr>
          <a:xfrm>
            <a:off x="6588224" y="1700808"/>
            <a:ext cx="2376264" cy="468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s-MX" sz="2400"/>
              <a:t>Pangola, crabgrass</a:t>
            </a:r>
            <a:endParaRPr sz="240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s-MX" sz="2400"/>
              <a:t>Coquillo, Nutsedge</a:t>
            </a:r>
            <a:endParaRPr sz="240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s-MX" sz="2400"/>
              <a:t>Cardo cundidor, Canada Thistle</a:t>
            </a:r>
            <a:endParaRPr sz="240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s-MX" sz="2400"/>
              <a:t>Cerraja tierna</a:t>
            </a:r>
            <a:endParaRPr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968" name="Google Shape;968;p90" descr="https://hgtvhome.sndimg.com/content/dam/images/grdn/fullset/2013/6/10/0/CI_ci-joseph-berger-bugwoodorg_crabgrass.jpg.rend.hgtvcom.616.462.suffix/1452646955195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14" y="1285102"/>
            <a:ext cx="3530604" cy="2647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90" descr="https://steemitimages.com/640x0/https:/cdn.steemitimages.com/DQmcRBjJzV6fWmxpqqxJodR71v1yrXR8AuCgqsF2XLcyjrD/corocillo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14" y="4509120"/>
            <a:ext cx="3449478" cy="1988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90" descr="https://www.taxateca.com/images/dominioeukaryota/Reinoplantae/filospermatophyta/clasemagnoliopsida/ordenasterales/especies/s/sonchus_oleraceus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07903" y="1285102"/>
            <a:ext cx="2697095" cy="4632914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90"/>
          <p:cNvSpPr txBox="1"/>
          <p:nvPr/>
        </p:nvSpPr>
        <p:spPr>
          <a:xfrm>
            <a:off x="395536" y="0"/>
            <a:ext cx="699512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Gill Sans"/>
              <a:buNone/>
            </a:pPr>
            <a:r>
              <a:rPr lang="es-MX" sz="3200">
                <a:solidFill>
                  <a:srgbClr val="00B050"/>
                </a:solidFill>
                <a:latin typeface="Gill Sans"/>
                <a:ea typeface="Gill Sans"/>
                <a:cs typeface="Gill Sans"/>
                <a:sym typeface="Gill Sans"/>
              </a:rPr>
              <a:t>Deshierbe adecuado </a:t>
            </a:r>
            <a:endParaRPr sz="3200">
              <a:solidFill>
                <a:srgbClr val="00B05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972" name="Google Shape;972;p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7" name="Google Shape;977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2844" y="-28076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91"/>
          <p:cNvSpPr txBox="1">
            <a:spLocks noGrp="1"/>
          </p:cNvSpPr>
          <p:nvPr>
            <p:ph type="title"/>
          </p:nvPr>
        </p:nvSpPr>
        <p:spPr>
          <a:xfrm>
            <a:off x="395536" y="0"/>
            <a:ext cx="699512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Gill Sans"/>
              <a:buNone/>
            </a:pPr>
            <a:r>
              <a:rPr lang="es-MX" sz="3200">
                <a:solidFill>
                  <a:srgbClr val="00B050"/>
                </a:solidFill>
              </a:rPr>
              <a:t>Control de vectores, insectos que transmiten enfermedades </a:t>
            </a:r>
            <a:r>
              <a:rPr lang="es-MX" sz="2000">
                <a:solidFill>
                  <a:srgbClr val="00B050"/>
                </a:solidFill>
              </a:rPr>
              <a:t>(monitoreo)</a:t>
            </a:r>
            <a:endParaRPr/>
          </a:p>
        </p:txBody>
      </p:sp>
      <p:sp>
        <p:nvSpPr>
          <p:cNvPr id="979" name="Google Shape;979;p91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980" name="Google Shape;980;p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981" name="Google Shape;981;p91"/>
          <p:cNvSpPr txBox="1">
            <a:spLocks noGrp="1"/>
          </p:cNvSpPr>
          <p:nvPr>
            <p:ph type="body" idx="1"/>
          </p:nvPr>
        </p:nvSpPr>
        <p:spPr>
          <a:xfrm>
            <a:off x="163412" y="1361680"/>
            <a:ext cx="3767336" cy="530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s-MX" sz="2200"/>
              <a:t>Monitoreo de plantas en general observar síntomas en las hojas o tallos puede ayudar a prevenir una plaga</a:t>
            </a:r>
            <a:endParaRPr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s-MX" sz="2200"/>
              <a:t>Control con aplicaciones de repelentes o mezclas para disminuir la población de insectos</a:t>
            </a:r>
            <a:endParaRPr/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s-MX" sz="2200"/>
              <a:t>Sembrar flores y barreras verdes nos ayuda atraer mayor numero de insectos benéficos y las barreras sirven como comida para los insectos</a:t>
            </a:r>
            <a:endParaRPr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</p:txBody>
      </p:sp>
      <p:pic>
        <p:nvPicPr>
          <p:cNvPr id="982" name="Google Shape;982;p91" descr="https://www.senasa.gob.pe/senasacontigo/wp-content/uploads/2018/01/Senasa-Control-biol%C3%B3gico-mantiene-bajo-control-al-pulg%C3%B3n-del-eucalipto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24591" y="1844824"/>
            <a:ext cx="5076565" cy="3384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7" name="Google Shape;987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39" y="-31685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92"/>
          <p:cNvSpPr txBox="1">
            <a:spLocks noGrp="1"/>
          </p:cNvSpPr>
          <p:nvPr>
            <p:ph type="title"/>
          </p:nvPr>
        </p:nvSpPr>
        <p:spPr>
          <a:xfrm>
            <a:off x="395536" y="0"/>
            <a:ext cx="699512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Gill Sans"/>
              <a:buNone/>
            </a:pPr>
            <a:r>
              <a:rPr lang="es-MX" sz="3200">
                <a:solidFill>
                  <a:srgbClr val="00B050"/>
                </a:solidFill>
              </a:rPr>
              <a:t>Sembrar flores y barreras verdes</a:t>
            </a:r>
            <a:endParaRPr sz="2000">
              <a:solidFill>
                <a:srgbClr val="00B050"/>
              </a:solidFill>
            </a:endParaRPr>
          </a:p>
        </p:txBody>
      </p:sp>
      <p:sp>
        <p:nvSpPr>
          <p:cNvPr id="989" name="Google Shape;989;p92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990" name="Google Shape;990;p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991" name="Google Shape;991;p92" descr="https://encrypted-tbn0.gstatic.com/images?q=tbn:ANd9GcTg_WWYOpC2203M6tgh_CkCeuYWdgOlta1K9tfJJ6LFbuUCt7wGDw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68117" y="1772816"/>
            <a:ext cx="3699241" cy="3110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92" descr="https://encrypted-tbn0.gstatic.com/images?q=tbn:ANd9GcTVJKmIlNM4IrAI3T5uzGA53e2vfhilzemxDHHEZSTSIs4w-qNVoQ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5576" y="4005064"/>
            <a:ext cx="3384376" cy="2535016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92"/>
          <p:cNvSpPr txBox="1">
            <a:spLocks noGrp="1"/>
          </p:cNvSpPr>
          <p:nvPr>
            <p:ph type="body" idx="1"/>
          </p:nvPr>
        </p:nvSpPr>
        <p:spPr>
          <a:xfrm>
            <a:off x="163412" y="1361680"/>
            <a:ext cx="5200676" cy="2643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2200"/>
              <a:t>La siembra de flores siempre atrae a insectos benéficos para ayudar en tu huerto, así como el controlar algunos insectos directamente</a:t>
            </a:r>
            <a:endParaRPr/>
          </a:p>
          <a:p>
            <a:pPr marL="342900" lvl="0" indent="-213677" algn="l" rtl="0">
              <a:spcBef>
                <a:spcPts val="407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00"/>
          </a:p>
          <a:p>
            <a:pPr marL="342900" lvl="0" indent="-342900" algn="l" rtl="0">
              <a:spcBef>
                <a:spcPts val="407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2200"/>
              <a:t>Las barreras vivas nos sirven como protección de cultivos en especial, ya sea dando sombra, o buscando que los insectos coman de ese cultivo en especial</a:t>
            </a:r>
            <a:endParaRPr/>
          </a:p>
          <a:p>
            <a:pPr marL="0" lvl="0" indent="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/>
          </a:p>
          <a:p>
            <a:pPr marL="342900" lvl="0" indent="-17843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8" name="Google Shape;998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1262" y="-28076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999" name="Google Shape;999;p93"/>
          <p:cNvSpPr txBox="1">
            <a:spLocks noGrp="1"/>
          </p:cNvSpPr>
          <p:nvPr>
            <p:ph type="title"/>
          </p:nvPr>
        </p:nvSpPr>
        <p:spPr>
          <a:xfrm>
            <a:off x="395536" y="0"/>
            <a:ext cx="699512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Gill Sans"/>
              <a:buNone/>
            </a:pPr>
            <a:r>
              <a:rPr lang="es-MX" sz="3200">
                <a:solidFill>
                  <a:srgbClr val="00B050"/>
                </a:solidFill>
              </a:rPr>
              <a:t>Mantener limpias las áreas de composteros</a:t>
            </a:r>
            <a:endParaRPr sz="2000">
              <a:solidFill>
                <a:srgbClr val="00B050"/>
              </a:solidFill>
            </a:endParaRPr>
          </a:p>
        </p:txBody>
      </p:sp>
      <p:sp>
        <p:nvSpPr>
          <p:cNvPr id="1000" name="Google Shape;1000;p93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001" name="Google Shape;1001;p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1002" name="Google Shape;1002;p93"/>
          <p:cNvSpPr txBox="1">
            <a:spLocks noGrp="1"/>
          </p:cNvSpPr>
          <p:nvPr>
            <p:ph type="body" idx="1"/>
          </p:nvPr>
        </p:nvSpPr>
        <p:spPr>
          <a:xfrm>
            <a:off x="163412" y="1361680"/>
            <a:ext cx="3616500" cy="3712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2200"/>
              <a:t>Los composteros, aunque sean un proceso de descomposición, no quiere decir que debamos mantenerlos desordenados y en mal estado.</a:t>
            </a:r>
            <a:endParaRPr/>
          </a:p>
          <a:p>
            <a:pPr marL="342900" lvl="0" indent="-213677" algn="l" rtl="0">
              <a:spcBef>
                <a:spcPts val="407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00"/>
          </a:p>
          <a:p>
            <a:pPr marL="342900" lvl="0" indent="-342900" algn="l" rtl="0">
              <a:spcBef>
                <a:spcPts val="407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MX" sz="2200"/>
              <a:t>Mantener tu compostero en orden, con buena humedad y revolverlo cada 2 semanas es lo ideal para un buen funcionamiento</a:t>
            </a:r>
            <a:endParaRPr sz="2800"/>
          </a:p>
          <a:p>
            <a:pPr marL="342900" lvl="0" indent="-17843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/>
          </a:p>
        </p:txBody>
      </p:sp>
      <p:pic>
        <p:nvPicPr>
          <p:cNvPr id="1003" name="Google Shape;1003;p93" descr="https://www.thespruce.com/thmb/zTG-sr4Iu9-YsaShhe2YiCGB07M=/1730x1153/filters:no_upscale():max_bytes(150000):strip_icc()/126021886-56a6d3713df78cf77290710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1921" y="2276872"/>
            <a:ext cx="4938688" cy="3291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8" name="Google Shape;1008;p9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1009" name="Google Shape;1009;p94"/>
          <p:cNvSpPr txBox="1">
            <a:spLocks noGrp="1"/>
          </p:cNvSpPr>
          <p:nvPr>
            <p:ph type="title"/>
          </p:nvPr>
        </p:nvSpPr>
        <p:spPr>
          <a:xfrm>
            <a:off x="467544" y="184482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A04400"/>
              </a:buClr>
              <a:buSzPts val="6000"/>
              <a:buFont typeface="Gill Sans"/>
              <a:buNone/>
            </a:pPr>
            <a:r>
              <a:rPr lang="es-MX" sz="6000" b="1">
                <a:solidFill>
                  <a:srgbClr val="A04400"/>
                </a:solidFill>
              </a:rPr>
              <a:t>GRACIAS POR SU ATENCIÓN Y ¡EXITO EN SU SIEMBRA!</a:t>
            </a:r>
            <a:endParaRPr sz="6000" b="1">
              <a:solidFill>
                <a:srgbClr val="A04400"/>
              </a:solidFill>
            </a:endParaRPr>
          </a:p>
        </p:txBody>
      </p:sp>
      <p:pic>
        <p:nvPicPr>
          <p:cNvPr id="1010" name="Google Shape;1010;p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80020" y="44624"/>
            <a:ext cx="1228484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1011" name="Google Shape;1011;p94"/>
          <p:cNvSpPr txBox="1"/>
          <p:nvPr/>
        </p:nvSpPr>
        <p:spPr>
          <a:xfrm>
            <a:off x="467544" y="2564904"/>
            <a:ext cx="8229600" cy="1575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ill Sans"/>
              <a:buNone/>
            </a:pPr>
            <a:endParaRPr sz="5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822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4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13" name="Google Shape;213;p14" descr="C:\Users\Bnja\Desktop\Taller suelo para principiantes\soil_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857496"/>
            <a:ext cx="9144000" cy="4000504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4"/>
          <p:cNvSpPr/>
          <p:nvPr/>
        </p:nvSpPr>
        <p:spPr>
          <a:xfrm>
            <a:off x="500034" y="2714620"/>
            <a:ext cx="8229600" cy="11430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114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FFA15D"/>
                    </a:gs>
                    <a:gs pos="25000">
                      <a:srgbClr val="FF9D54"/>
                    </a:gs>
                    <a:gs pos="50000">
                      <a:srgbClr val="F28D39"/>
                    </a:gs>
                    <a:gs pos="75000">
                      <a:srgbClr val="FF9D54"/>
                    </a:gs>
                    <a:gs pos="100000">
                      <a:srgbClr val="FFA15D"/>
                    </a:gs>
                  </a:gsLst>
                  <a:lin ang="5400000" scaled="0"/>
                </a:gradFill>
                <a:latin typeface="Gill Sans"/>
              </a:rPr>
              <a:t>El huerto </a:t>
            </a:r>
            <a:br>
              <a:rPr b="1" i="0">
                <a:ln w="114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FFA15D"/>
                    </a:gs>
                    <a:gs pos="25000">
                      <a:srgbClr val="FF9D54"/>
                    </a:gs>
                    <a:gs pos="50000">
                      <a:srgbClr val="F28D39"/>
                    </a:gs>
                    <a:gs pos="75000">
                      <a:srgbClr val="FF9D54"/>
                    </a:gs>
                    <a:gs pos="100000">
                      <a:srgbClr val="FFA15D"/>
                    </a:gs>
                  </a:gsLst>
                  <a:lin ang="5400000" scaled="0"/>
                </a:gradFill>
                <a:latin typeface="Gill Sans"/>
              </a:rPr>
            </a:br>
            <a:r>
              <a:rPr b="1" i="0">
                <a:ln w="114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FFA15D"/>
                    </a:gs>
                    <a:gs pos="25000">
                      <a:srgbClr val="FF9D54"/>
                    </a:gs>
                    <a:gs pos="50000">
                      <a:srgbClr val="F28D39"/>
                    </a:gs>
                    <a:gs pos="75000">
                      <a:srgbClr val="FF9D54"/>
                    </a:gs>
                    <a:gs pos="100000">
                      <a:srgbClr val="FFA15D"/>
                    </a:gs>
                  </a:gsLst>
                  <a:lin ang="5400000" scaled="0"/>
                </a:gradFill>
                <a:latin typeface="Gill Sans"/>
              </a:rPr>
              <a:t>Y</a:t>
            </a:r>
            <a:br>
              <a:rPr b="1" i="0">
                <a:ln w="114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FFA15D"/>
                    </a:gs>
                    <a:gs pos="25000">
                      <a:srgbClr val="FF9D54"/>
                    </a:gs>
                    <a:gs pos="50000">
                      <a:srgbClr val="F28D39"/>
                    </a:gs>
                    <a:gs pos="75000">
                      <a:srgbClr val="FF9D54"/>
                    </a:gs>
                    <a:gs pos="100000">
                      <a:srgbClr val="FFA15D"/>
                    </a:gs>
                  </a:gsLst>
                  <a:lin ang="5400000" scaled="0"/>
                </a:gradFill>
                <a:latin typeface="Gill Sans"/>
              </a:rPr>
            </a:br>
            <a:r>
              <a:rPr b="1" i="0">
                <a:ln w="114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FFA15D"/>
                    </a:gs>
                    <a:gs pos="25000">
                      <a:srgbClr val="FF9D54"/>
                    </a:gs>
                    <a:gs pos="50000">
                      <a:srgbClr val="F28D39"/>
                    </a:gs>
                    <a:gs pos="75000">
                      <a:srgbClr val="FF9D54"/>
                    </a:gs>
                    <a:gs pos="100000">
                      <a:srgbClr val="FFA15D"/>
                    </a:gs>
                  </a:gsLst>
                  <a:lin ang="5400000" scaled="0"/>
                </a:gradFill>
                <a:latin typeface="Gill Sans"/>
              </a:rPr>
              <a:t>su importancia</a:t>
            </a:r>
          </a:p>
        </p:txBody>
      </p:sp>
      <p:pic>
        <p:nvPicPr>
          <p:cNvPr id="215" name="Google Shape;21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5"/>
          <p:cNvSpPr txBox="1">
            <a:spLocks noGrp="1"/>
          </p:cNvSpPr>
          <p:nvPr>
            <p:ph type="title"/>
          </p:nvPr>
        </p:nvSpPr>
        <p:spPr>
          <a:xfrm>
            <a:off x="615950" y="-75589"/>
            <a:ext cx="748364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Gill Sans"/>
              <a:buNone/>
            </a:pPr>
            <a:r>
              <a:rPr lang="es-MX" sz="3600">
                <a:solidFill>
                  <a:srgbClr val="00B050"/>
                </a:solidFill>
              </a:rPr>
              <a:t>Filosofías y métodos agrícolas</a:t>
            </a:r>
            <a:endParaRPr/>
          </a:p>
        </p:txBody>
      </p:sp>
      <p:sp>
        <p:nvSpPr>
          <p:cNvPr id="222" name="Google Shape;222;p15" descr="Imagen relacionad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23" name="Google Shape;22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5762" y="800950"/>
            <a:ext cx="8372475" cy="6181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5272" y="142852"/>
            <a:ext cx="1285884" cy="11521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1794</Words>
  <Application>Microsoft Macintosh PowerPoint</Application>
  <PresentationFormat>Presentación en pantalla (4:3)</PresentationFormat>
  <Paragraphs>369</Paragraphs>
  <Slides>75</Slides>
  <Notes>75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75</vt:i4>
      </vt:variant>
    </vt:vector>
  </HeadingPairs>
  <TitlesOfParts>
    <vt:vector size="80" baseType="lpstr">
      <vt:lpstr>Arial</vt:lpstr>
      <vt:lpstr>Calibri</vt:lpstr>
      <vt:lpstr>Century Gothic</vt:lpstr>
      <vt:lpstr>Gill Sans</vt:lpstr>
      <vt:lpstr>Office Theme</vt:lpstr>
      <vt:lpstr>“Principios del Huerto Urbano Agroecológico”</vt:lpstr>
      <vt:lpstr>QUIÉNES SOMOS?</vt:lpstr>
      <vt:lpstr>HUERTOS COMUNITARIOS</vt:lpstr>
      <vt:lpstr>Objetivos del taller:</vt:lpstr>
      <vt:lpstr>Temario:</vt:lpstr>
      <vt:lpstr>Conceptos clave</vt:lpstr>
      <vt:lpstr>Conceptos clave</vt:lpstr>
      <vt:lpstr>Presentación de PowerPoint</vt:lpstr>
      <vt:lpstr>Filosofías y métodos agrícolas</vt:lpstr>
      <vt:lpstr>¿Por qué un huerto agroecológico?</vt:lpstr>
      <vt:lpstr>¿Por qué un huerto agroecológico?</vt:lpstr>
      <vt:lpstr>Presentación de PowerPoint</vt:lpstr>
      <vt:lpstr>¿Por qué un huerto agroecológico?</vt:lpstr>
      <vt:lpstr>Presentación de PowerPoint</vt:lpstr>
      <vt:lpstr>¿Qué es y cómo funciona una planta?</vt:lpstr>
      <vt:lpstr>¿Qué es y cómo funciona una planta?</vt:lpstr>
      <vt:lpstr>¿Qué es y cómo funciona una planta?</vt:lpstr>
      <vt:lpstr>¿Qué es y cómo funciona una planta?</vt:lpstr>
      <vt:lpstr>¿Qué es y cómo funciona una planta?</vt:lpstr>
      <vt:lpstr>¿Qué es y cómo funciona una planta?</vt:lpstr>
      <vt:lpstr>¿Qué es y cómo funciona una planta?</vt:lpstr>
      <vt:lpstr>Presentación de PowerPoint</vt:lpstr>
      <vt:lpstr>Presentación de PowerPoint</vt:lpstr>
      <vt:lpstr>Presentación de PowerPoint</vt:lpstr>
      <vt:lpstr>Conociendo el suelo sano</vt:lpstr>
      <vt:lpstr>Humedad en el suelo</vt:lpstr>
      <vt:lpstr>¿Como agregar de la forma mas eficiente humedad al suelo?</vt:lpstr>
      <vt:lpstr>Sistema de riego por goteo </vt:lpstr>
      <vt:lpstr>Presentación de PowerPoint</vt:lpstr>
      <vt:lpstr>¿Cómo puedo mejorar mi suelo?</vt:lpstr>
      <vt:lpstr>¿Cómo puedo mejorar mi suelo?</vt:lpstr>
      <vt:lpstr> A PRACTICAR!  Técnica doble excavación</vt:lpstr>
      <vt:lpstr>Presentación de PowerPoint</vt:lpstr>
      <vt:lpstr>Planeación de siembra y espacio</vt:lpstr>
      <vt:lpstr>Presentación de PowerPoint</vt:lpstr>
      <vt:lpstr>Presentación de PowerPoint</vt:lpstr>
      <vt:lpstr>Cultivos de temporada,  ¿A qué se refieren con eso?</vt:lpstr>
      <vt:lpstr>Diferencias o similitudes básicas entre cultivos (familias)</vt:lpstr>
      <vt:lpstr>Cultivos (familias)</vt:lpstr>
      <vt:lpstr>Presentación de PowerPoint</vt:lpstr>
      <vt:lpstr>Presentación de PowerPoint</vt:lpstr>
      <vt:lpstr>Tipos de siembra</vt:lpstr>
      <vt:lpstr> A PRACTICAR!  Sembrando en el jardín</vt:lpstr>
      <vt:lpstr>Presentación de PowerPoint</vt:lpstr>
      <vt:lpstr> </vt:lpstr>
      <vt:lpstr>Presentación de PowerPoint</vt:lpstr>
      <vt:lpstr>Insectos buenos y malos para nuestras plantas</vt:lpstr>
      <vt:lpstr>Insectos y su forma de alimentarse</vt:lpstr>
      <vt:lpstr>Insectos y su forma de alimentarse</vt:lpstr>
      <vt:lpstr>¿Como controlarlos?</vt:lpstr>
      <vt:lpstr> EJEMPLOS DE INSECTOS BUENOS Y MALOS PARA NUESTRO HUERTO</vt:lpstr>
      <vt:lpstr>MALO</vt:lpstr>
      <vt:lpstr>MALO</vt:lpstr>
      <vt:lpstr>MALO</vt:lpstr>
      <vt:lpstr>MALO</vt:lpstr>
      <vt:lpstr>BUENO</vt:lpstr>
      <vt:lpstr>BUENO</vt:lpstr>
      <vt:lpstr>BUENO</vt:lpstr>
      <vt:lpstr>BUENO</vt:lpstr>
      <vt:lpstr>Presentación de PowerPoint</vt:lpstr>
      <vt:lpstr>¿Qué es una enfermedad en una planta?</vt:lpstr>
      <vt:lpstr>En otras palabras…</vt:lpstr>
      <vt:lpstr>¿Qué partes de la planta pueden enfermarse?</vt:lpstr>
      <vt:lpstr>Cenicillas</vt:lpstr>
      <vt:lpstr>Fusarium (hongos en el suelo)</vt:lpstr>
      <vt:lpstr>Negrilla (hongos en el fruto)</vt:lpstr>
      <vt:lpstr>Hojas curvas (virus en el hojas)</vt:lpstr>
      <vt:lpstr>Nematodos</vt:lpstr>
      <vt:lpstr>Presentación de PowerPoint</vt:lpstr>
      <vt:lpstr>Agregar materia orgánica a nuestros suelos</vt:lpstr>
      <vt:lpstr>Presentación de PowerPoint</vt:lpstr>
      <vt:lpstr>Control de vectores, insectos que transmiten enfermedades (monitoreo)</vt:lpstr>
      <vt:lpstr>Sembrar flores y barreras verdes</vt:lpstr>
      <vt:lpstr>Mantener limpias las áreas de composteros</vt:lpstr>
      <vt:lpstr>GRACIAS POR SU ATENCIÓN Y ¡EXITO EN SU SIEMBRA!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“Principios del Huerto Urbano Agroecológico”</dc:title>
  <dc:creator>USER</dc:creator>
  <cp:lastModifiedBy>Usuario de Microsoft Office</cp:lastModifiedBy>
  <cp:revision>2</cp:revision>
  <dcterms:created xsi:type="dcterms:W3CDTF">2018-08-29T23:09:25Z</dcterms:created>
  <dcterms:modified xsi:type="dcterms:W3CDTF">2022-08-24T17:03:32Z</dcterms:modified>
</cp:coreProperties>
</file>